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662" r:id="rId2"/>
  </p:sldMasterIdLst>
  <p:notesMasterIdLst>
    <p:notesMasterId r:id="rId17"/>
  </p:notesMasterIdLst>
  <p:handoutMasterIdLst>
    <p:handoutMasterId r:id="rId18"/>
  </p:handoutMasterIdLst>
  <p:sldIdLst>
    <p:sldId id="257" r:id="rId3"/>
    <p:sldId id="258" r:id="rId4"/>
    <p:sldId id="287" r:id="rId5"/>
    <p:sldId id="290" r:id="rId6"/>
    <p:sldId id="288" r:id="rId7"/>
    <p:sldId id="291" r:id="rId8"/>
    <p:sldId id="292" r:id="rId9"/>
    <p:sldId id="298" r:id="rId10"/>
    <p:sldId id="297" r:id="rId11"/>
    <p:sldId id="301" r:id="rId12"/>
    <p:sldId id="293" r:id="rId13"/>
    <p:sldId id="294" r:id="rId14"/>
    <p:sldId id="296" r:id="rId15"/>
    <p:sldId id="300" r:id="rId16"/>
  </p:sldIdLst>
  <p:sldSz cx="9144000" cy="6858000" type="screen4x3"/>
  <p:notesSz cx="7099300" cy="10234613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CC"/>
    <a:srgbClr val="FFFF99"/>
    <a:srgbClr val="3333FF"/>
    <a:srgbClr val="FF0000"/>
    <a:srgbClr val="FFCC00"/>
    <a:srgbClr val="990033"/>
    <a:srgbClr val="3366FF"/>
    <a:srgbClr val="FF99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083" autoAdjust="0"/>
    <p:restoredTop sz="96353" autoAdjust="0"/>
  </p:normalViewPr>
  <p:slideViewPr>
    <p:cSldViewPr snapToGrid="0">
      <p:cViewPr>
        <p:scale>
          <a:sx n="75" d="100"/>
          <a:sy n="75" d="100"/>
        </p:scale>
        <p:origin x="-1206" y="-5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85" d="100"/>
          <a:sy n="85" d="100"/>
        </p:scale>
        <p:origin x="-3138" y="-78"/>
      </p:cViewPr>
      <p:guideLst>
        <p:guide orient="horz" pos="3224"/>
        <p:guide pos="2236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fld id="{9CBAC6D8-FB9F-4CB6-B614-888837503606}" type="datetimeFigureOut">
              <a:rPr lang="en-US"/>
              <a:pPr/>
              <a:t>1/17/2011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fld id="{E3A81D51-BDB3-4546-892D-02D5D7708D28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endParaRPr lang="en-US"/>
          </a:p>
        </p:txBody>
      </p:sp>
      <p:sp>
        <p:nvSpPr>
          <p:cNvPr id="245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8350"/>
            <a:ext cx="5118100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fld id="{957E356B-0673-4A52-91A4-0E29029A4DA7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27D4CEC-AE8E-4BDA-B7BF-DFCC9B074822}" type="slidenum">
              <a:rPr lang="en-GB"/>
              <a:pPr/>
              <a:t>1</a:t>
            </a:fld>
            <a:endParaRPr lang="en-GB"/>
          </a:p>
        </p:txBody>
      </p:sp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7"/>
          <p:cNvSpPr txBox="1">
            <a:spLocks noGrp="1" noChangeArrowheads="1"/>
          </p:cNvSpPr>
          <p:nvPr/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048" tIns="49524" rIns="99048" bIns="49524" anchor="b"/>
          <a:lstStyle/>
          <a:p>
            <a:pPr algn="r" defTabSz="990600"/>
            <a:fld id="{00EE33B4-3275-452C-AC44-AC91FA945113}" type="slidenum">
              <a:rPr lang="en-GB" sz="1300"/>
              <a:pPr algn="r" defTabSz="990600"/>
              <a:t>14</a:t>
            </a:fld>
            <a:endParaRPr lang="en-GB" sz="1300"/>
          </a:p>
        </p:txBody>
      </p:sp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B298F97-2F5C-4DEC-830C-3BAC86EC6DAD}" type="slidenum">
              <a:rPr lang="en-GB"/>
              <a:pPr/>
              <a:t>2</a:t>
            </a:fld>
            <a:endParaRPr lang="en-GB"/>
          </a:p>
        </p:txBody>
      </p:sp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3174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532813" y="73025"/>
            <a:ext cx="514350" cy="4762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fld id="{D25E9A50-AE48-41D5-894C-E70946724C9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599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599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532813" y="73025"/>
            <a:ext cx="514350" cy="4762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fld id="{7BF4B381-8675-4290-8C3F-E26C2604EA2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14" name="Group 12"/>
          <p:cNvGrpSpPr>
            <a:grpSpLocks/>
          </p:cNvGrpSpPr>
          <p:nvPr userDrawn="1"/>
        </p:nvGrpSpPr>
        <p:grpSpPr bwMode="auto">
          <a:xfrm>
            <a:off x="3568700" y="5973763"/>
            <a:ext cx="2984500" cy="884237"/>
            <a:chOff x="2584" y="3768"/>
            <a:chExt cx="1880" cy="557"/>
          </a:xfrm>
        </p:grpSpPr>
        <p:pic>
          <p:nvPicPr>
            <p:cNvPr id="15" name="Picture 10" descr="university logo"/>
            <p:cNvPicPr>
              <a:picLocks noChangeAspect="1" noChangeArrowheads="1"/>
            </p:cNvPicPr>
            <p:nvPr userDrawn="1"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584" y="3768"/>
              <a:ext cx="537" cy="5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6" name="Text Box 11"/>
            <p:cNvSpPr txBox="1">
              <a:spLocks noChangeArrowheads="1"/>
            </p:cNvSpPr>
            <p:nvPr userDrawn="1"/>
          </p:nvSpPr>
          <p:spPr bwMode="auto">
            <a:xfrm>
              <a:off x="3208" y="3768"/>
              <a:ext cx="1256" cy="55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000">
                  <a:solidFill>
                    <a:srgbClr val="FFCC00"/>
                  </a:solidFill>
                  <a:latin typeface="Times New Roman" pitchFamily="18" charset="0"/>
                  <a:cs typeface="+mn-cs"/>
                </a:rPr>
                <a:t>University of</a:t>
              </a:r>
              <a:r>
                <a:rPr lang="en-US">
                  <a:solidFill>
                    <a:srgbClr val="FFCC00"/>
                  </a:solidFill>
                  <a:latin typeface="Times New Roman" pitchFamily="18" charset="0"/>
                  <a:cs typeface="+mn-cs"/>
                </a:rPr>
                <a:t> </a:t>
              </a:r>
              <a:r>
                <a:rPr lang="en-US" sz="3200">
                  <a:solidFill>
                    <a:srgbClr val="FFCC00"/>
                  </a:solidFill>
                  <a:latin typeface="Times New Roman" pitchFamily="18" charset="0"/>
                  <a:cs typeface="+mn-cs"/>
                </a:rPr>
                <a:t>CYPRUS</a:t>
              </a:r>
            </a:p>
          </p:txBody>
        </p:sp>
      </p:grpSp>
      <p:sp>
        <p:nvSpPr>
          <p:cNvPr id="10138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10138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17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E3882820-93E8-4C9B-8F55-59129F0F368F}" type="datetime1">
              <a:rPr lang="en-US"/>
              <a:pPr>
                <a:defRPr/>
              </a:pPr>
              <a:t>1/17/2011</a:t>
            </a:fld>
            <a:endParaRPr lang="en-GB"/>
          </a:p>
        </p:txBody>
      </p:sp>
      <p:sp>
        <p:nvSpPr>
          <p:cNvPr id="18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9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2A4185CF-FF73-4853-98D4-AA151F9F148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7035E7-F376-4D7A-A899-61998E156401}" type="datetime1">
              <a:rPr lang="en-US"/>
              <a:pPr>
                <a:defRPr/>
              </a:pPr>
              <a:t>1/17/2011</a:t>
            </a:fld>
            <a:endParaRPr lang="en-GB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65FFCB-9B85-439B-8634-6D70219D62C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52AA51-6882-4EC3-807C-0F7957109B63}" type="datetime1">
              <a:rPr lang="en-US"/>
              <a:pPr>
                <a:defRPr/>
              </a:pPr>
              <a:t>1/17/2011</a:t>
            </a:fld>
            <a:endParaRPr lang="en-GB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9DF027-EE46-407A-94D0-90951740AE3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953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577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BB3D88-3A4F-44C0-971F-27383E144087}" type="datetime1">
              <a:rPr lang="en-US"/>
              <a:pPr>
                <a:defRPr/>
              </a:pPr>
              <a:t>1/17/2011</a:t>
            </a:fld>
            <a:endParaRPr lang="en-GB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B62708-CA59-4E6F-916F-B7D2CF5E2AA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CD919C-C1F3-43D3-BA5A-F5FE8F806B44}" type="datetime1">
              <a:rPr lang="en-US"/>
              <a:pPr>
                <a:defRPr/>
              </a:pPr>
              <a:t>1/17/2011</a:t>
            </a:fld>
            <a:endParaRPr lang="en-GB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E1AC09-0803-482A-8D20-0125CDEC0D7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B7E6BB-CE4F-485F-8EC0-833F4491D208}" type="datetime1">
              <a:rPr lang="en-US"/>
              <a:pPr>
                <a:defRPr/>
              </a:pPr>
              <a:t>1/17/2011</a:t>
            </a:fld>
            <a:endParaRPr lang="en-GB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42065B-C1B3-4380-8F87-473299D61BC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81B1EA-89BD-40E8-BC36-ED85D6246D2A}" type="datetime1">
              <a:rPr lang="en-US"/>
              <a:pPr>
                <a:defRPr/>
              </a:pPr>
              <a:t>1/17/2011</a:t>
            </a:fld>
            <a:endParaRPr lang="en-GB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B2E509-CBF5-49FA-AB2B-7F6CAA55F2A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5EEAD3-9387-468D-A6E9-DE235A8A5236}" type="datetime1">
              <a:rPr lang="en-US"/>
              <a:pPr>
                <a:defRPr/>
              </a:pPr>
              <a:t>1/17/2011</a:t>
            </a:fld>
            <a:endParaRPr lang="en-GB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3650D4-BB93-4BF4-9588-9A62D16DA42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B5987C-F90B-449F-9F1F-50B76DE063BD}" type="datetime1">
              <a:rPr lang="en-US"/>
              <a:pPr>
                <a:defRPr/>
              </a:pPr>
              <a:t>1/17/2011</a:t>
            </a:fld>
            <a:endParaRPr lang="en-GB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EEA85D-4F08-4C7E-80B9-827C4B03F96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532813" y="73025"/>
            <a:ext cx="514350" cy="4762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fld id="{FA63E54C-6286-4243-9253-80B85C3905E7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6F8E9A-0B54-43A6-ABF4-3B1B2E68A310}" type="datetime1">
              <a:rPr lang="en-US"/>
              <a:pPr>
                <a:defRPr/>
              </a:pPr>
              <a:t>1/17/2011</a:t>
            </a:fld>
            <a:endParaRPr lang="en-GB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AA6E3F-7743-430E-B9C5-01926D324DD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13575" y="214313"/>
            <a:ext cx="1954213" cy="5918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10237" cy="5918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9D0189-C355-43B9-9202-643AD86C6C95}" type="datetime1">
              <a:rPr lang="en-US"/>
              <a:pPr>
                <a:defRPr/>
              </a:pPr>
              <a:t>1/17/2011</a:t>
            </a:fld>
            <a:endParaRPr lang="en-GB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798B35-F109-4F4A-96C4-401F76C7590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2735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2735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532813" y="73025"/>
            <a:ext cx="514350" cy="4762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fld id="{803B43FC-F99F-4DE5-8323-DEDECC3E0A0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532813" y="73025"/>
            <a:ext cx="514350" cy="4762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fld id="{9C6F6BFA-A79A-42BA-950D-D3569CA4AFC6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532813" y="73025"/>
            <a:ext cx="514350" cy="4762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fld id="{EFC38D74-805C-4998-A12A-9CF6D2F8305C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532813" y="73025"/>
            <a:ext cx="514350" cy="4762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fld id="{05B7DCF5-BD83-4F0B-9946-03A90A11D090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532813" y="73025"/>
            <a:ext cx="514350" cy="4762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fld id="{AB2631E9-1B04-40AA-A6D8-6EC1946A4ABF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532813" y="73025"/>
            <a:ext cx="514350" cy="4762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fld id="{626F3F5E-B406-4281-8CB2-C70ABDBF238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532813" y="73025"/>
            <a:ext cx="514350" cy="4762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fld id="{7D43A7E8-640A-44E8-B970-B2EAFBD56E00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4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13" Type="http://schemas.openxmlformats.org/officeDocument/2006/relationships/image" Target="../media/image5.png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slideLayout" Target="../slideLayouts/slideLayout21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66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5932488"/>
            <a:ext cx="9144000" cy="939800"/>
            <a:chOff x="0" y="3737"/>
            <a:chExt cx="5760" cy="592"/>
          </a:xfrm>
        </p:grpSpPr>
        <p:sp>
          <p:nvSpPr>
            <p:cNvPr id="4099" name="Rectangle 3"/>
            <p:cNvSpPr>
              <a:spLocks noChangeArrowheads="1"/>
            </p:cNvSpPr>
            <p:nvPr/>
          </p:nvSpPr>
          <p:spPr bwMode="auto">
            <a:xfrm>
              <a:off x="0" y="3737"/>
              <a:ext cx="5760" cy="592"/>
            </a:xfrm>
            <a:prstGeom prst="rect">
              <a:avLst/>
            </a:prstGeom>
            <a:solidFill>
              <a:srgbClr val="2858BB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 dirty="0">
                <a:cs typeface="+mn-cs"/>
              </a:endParaRPr>
            </a:p>
          </p:txBody>
        </p:sp>
        <p:pic>
          <p:nvPicPr>
            <p:cNvPr id="1032" name="Picture 4" descr="footer-crest-template cropped"/>
            <p:cNvPicPr>
              <a:picLocks noChangeAspect="1" noChangeArrowheads="1"/>
            </p:cNvPicPr>
            <p:nvPr/>
          </p:nvPicPr>
          <p:blipFill>
            <a:blip r:embed="rId12"/>
            <a:srcRect/>
            <a:stretch>
              <a:fillRect/>
            </a:stretch>
          </p:blipFill>
          <p:spPr bwMode="auto">
            <a:xfrm>
              <a:off x="3992" y="3776"/>
              <a:ext cx="1768" cy="5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027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7594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8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27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</p:txBody>
      </p:sp>
      <p:pic>
        <p:nvPicPr>
          <p:cNvPr id="1029" name="Picture 10"/>
          <p:cNvPicPr>
            <a:picLocks noChangeAspect="1" noChangeArrowheads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533400" y="6046788"/>
            <a:ext cx="2286000" cy="744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0" name="Picture 10" descr="CCR-white"/>
          <p:cNvPicPr>
            <a:picLocks noChangeAspect="1" noChangeArrowheads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2992438" y="5926138"/>
            <a:ext cx="712787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</p:sldLayoutIdLst>
  <p:timing>
    <p:tnLst>
      <p:par>
        <p:cTn id="1" dur="indefinite" restart="never" nodeType="tmRoot"/>
      </p:par>
    </p:tnLst>
  </p:timing>
  <p:hf hdr="0" ftr="0" dt="0"/>
  <p:txStyles>
    <p:titleStyle>
      <a:lvl1pPr marL="441325" indent="-441325" algn="l" rtl="0" eaLnBrk="0" fontAlgn="base" hangingPunct="0">
        <a:spcBef>
          <a:spcPct val="0"/>
        </a:spcBef>
        <a:spcAft>
          <a:spcPct val="0"/>
        </a:spcAft>
        <a:buBlip>
          <a:blip r:embed="rId15"/>
        </a:buBlip>
        <a:defRPr sz="4400">
          <a:solidFill>
            <a:srgbClr val="B01C2E"/>
          </a:solidFill>
          <a:latin typeface="+mj-lt"/>
          <a:ea typeface="+mj-ea"/>
          <a:cs typeface="+mj-cs"/>
        </a:defRPr>
      </a:lvl1pPr>
      <a:lvl2pPr marL="441325" indent="-441325" algn="l" rtl="0" eaLnBrk="0" fontAlgn="base" hangingPunct="0">
        <a:spcBef>
          <a:spcPct val="0"/>
        </a:spcBef>
        <a:spcAft>
          <a:spcPct val="0"/>
        </a:spcAft>
        <a:buBlip>
          <a:blip r:embed="rId15"/>
        </a:buBlip>
        <a:defRPr sz="4400">
          <a:solidFill>
            <a:srgbClr val="B01C2E"/>
          </a:solidFill>
          <a:latin typeface="Arial" charset="0"/>
        </a:defRPr>
      </a:lvl2pPr>
      <a:lvl3pPr marL="441325" indent="-441325" algn="l" rtl="0" eaLnBrk="0" fontAlgn="base" hangingPunct="0">
        <a:spcBef>
          <a:spcPct val="0"/>
        </a:spcBef>
        <a:spcAft>
          <a:spcPct val="0"/>
        </a:spcAft>
        <a:buBlip>
          <a:blip r:embed="rId15"/>
        </a:buBlip>
        <a:defRPr sz="4400">
          <a:solidFill>
            <a:srgbClr val="B01C2E"/>
          </a:solidFill>
          <a:latin typeface="Arial" charset="0"/>
        </a:defRPr>
      </a:lvl3pPr>
      <a:lvl4pPr marL="441325" indent="-441325" algn="l" rtl="0" eaLnBrk="0" fontAlgn="base" hangingPunct="0">
        <a:spcBef>
          <a:spcPct val="0"/>
        </a:spcBef>
        <a:spcAft>
          <a:spcPct val="0"/>
        </a:spcAft>
        <a:buBlip>
          <a:blip r:embed="rId15"/>
        </a:buBlip>
        <a:defRPr sz="4400">
          <a:solidFill>
            <a:srgbClr val="B01C2E"/>
          </a:solidFill>
          <a:latin typeface="Arial" charset="0"/>
        </a:defRPr>
      </a:lvl4pPr>
      <a:lvl5pPr marL="441325" indent="-441325" algn="l" rtl="0" eaLnBrk="0" fontAlgn="base" hangingPunct="0">
        <a:spcBef>
          <a:spcPct val="0"/>
        </a:spcBef>
        <a:spcAft>
          <a:spcPct val="0"/>
        </a:spcAft>
        <a:buBlip>
          <a:blip r:embed="rId15"/>
        </a:buBlip>
        <a:defRPr sz="4400">
          <a:solidFill>
            <a:srgbClr val="B01C2E"/>
          </a:solidFill>
          <a:latin typeface="Arial" charset="0"/>
        </a:defRPr>
      </a:lvl5pPr>
      <a:lvl6pPr marL="898525" indent="-441325" algn="l" rtl="0" fontAlgn="base">
        <a:spcBef>
          <a:spcPct val="0"/>
        </a:spcBef>
        <a:spcAft>
          <a:spcPct val="0"/>
        </a:spcAft>
        <a:buBlip>
          <a:blip r:embed="rId15"/>
        </a:buBlip>
        <a:defRPr sz="4400">
          <a:solidFill>
            <a:srgbClr val="B01C2E"/>
          </a:solidFill>
          <a:latin typeface="Arial" charset="0"/>
        </a:defRPr>
      </a:lvl6pPr>
      <a:lvl7pPr marL="1355725" indent="-441325" algn="l" rtl="0" fontAlgn="base">
        <a:spcBef>
          <a:spcPct val="0"/>
        </a:spcBef>
        <a:spcAft>
          <a:spcPct val="0"/>
        </a:spcAft>
        <a:buBlip>
          <a:blip r:embed="rId15"/>
        </a:buBlip>
        <a:defRPr sz="4400">
          <a:solidFill>
            <a:srgbClr val="B01C2E"/>
          </a:solidFill>
          <a:latin typeface="Arial" charset="0"/>
        </a:defRPr>
      </a:lvl7pPr>
      <a:lvl8pPr marL="1812925" indent="-441325" algn="l" rtl="0" fontAlgn="base">
        <a:spcBef>
          <a:spcPct val="0"/>
        </a:spcBef>
        <a:spcAft>
          <a:spcPct val="0"/>
        </a:spcAft>
        <a:buBlip>
          <a:blip r:embed="rId15"/>
        </a:buBlip>
        <a:defRPr sz="4400">
          <a:solidFill>
            <a:srgbClr val="B01C2E"/>
          </a:solidFill>
          <a:latin typeface="Arial" charset="0"/>
        </a:defRPr>
      </a:lvl8pPr>
      <a:lvl9pPr marL="2270125" indent="-441325" algn="l" rtl="0" fontAlgn="base">
        <a:spcBef>
          <a:spcPct val="0"/>
        </a:spcBef>
        <a:spcAft>
          <a:spcPct val="0"/>
        </a:spcAft>
        <a:buBlip>
          <a:blip r:embed="rId15"/>
        </a:buBlip>
        <a:defRPr sz="4400">
          <a:solidFill>
            <a:srgbClr val="B01C2E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2858BB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2858BB"/>
        </a:buClr>
        <a:buChar char="•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2858BB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66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 sz="2400">
              <a:latin typeface="Tahoma" pitchFamily="34" charset="0"/>
            </a:endParaRPr>
          </a:p>
        </p:txBody>
      </p:sp>
      <p:sp>
        <p:nvSpPr>
          <p:cNvPr id="100355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 sz="2400">
              <a:latin typeface="Tahoma" pitchFamily="34" charset="0"/>
            </a:endParaRPr>
          </a:p>
        </p:txBody>
      </p:sp>
      <p:sp>
        <p:nvSpPr>
          <p:cNvPr id="100356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 sz="2400">
              <a:latin typeface="Tahoma" pitchFamily="34" charset="0"/>
            </a:endParaRPr>
          </a:p>
        </p:txBody>
      </p:sp>
      <p:sp>
        <p:nvSpPr>
          <p:cNvPr id="100357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 sz="2400">
              <a:latin typeface="Tahoma" pitchFamily="34" charset="0"/>
            </a:endParaRPr>
          </a:p>
        </p:txBody>
      </p:sp>
      <p:sp>
        <p:nvSpPr>
          <p:cNvPr id="100358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 sz="2400">
              <a:latin typeface="Tahoma" pitchFamily="34" charset="0"/>
            </a:endParaRPr>
          </a:p>
        </p:txBody>
      </p:sp>
      <p:sp>
        <p:nvSpPr>
          <p:cNvPr id="100359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 sz="2400">
              <a:latin typeface="Tahoma" pitchFamily="34" charset="0"/>
            </a:endParaRPr>
          </a:p>
        </p:txBody>
      </p:sp>
      <p:sp>
        <p:nvSpPr>
          <p:cNvPr id="100360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 sz="2400">
              <a:latin typeface="Tahoma" pitchFamily="34" charset="0"/>
            </a:endParaRPr>
          </a:p>
        </p:txBody>
      </p:sp>
      <p:sp>
        <p:nvSpPr>
          <p:cNvPr id="12297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229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95388" y="2017713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036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fld id="{8F4B398B-2928-4D82-9FAF-5AB918AF526E}" type="datetime1">
              <a:rPr lang="en-US"/>
              <a:pPr>
                <a:defRPr/>
              </a:pPr>
              <a:t>1/17/2011</a:t>
            </a:fld>
            <a:endParaRPr lang="en-GB"/>
          </a:p>
        </p:txBody>
      </p:sp>
      <p:sp>
        <p:nvSpPr>
          <p:cNvPr id="10036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ahoma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036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5CAB8ED6-C449-4F04-A803-885A16A5B68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pic>
        <p:nvPicPr>
          <p:cNvPr id="12302" name="Picture 10" descr="university logo"/>
          <p:cNvPicPr>
            <a:picLocks noChangeAspect="1" noChangeArrowheads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63500" y="6186488"/>
            <a:ext cx="612775" cy="620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Text Box 11"/>
          <p:cNvSpPr txBox="1">
            <a:spLocks noChangeArrowheads="1"/>
          </p:cNvSpPr>
          <p:nvPr userDrawn="1"/>
        </p:nvSpPr>
        <p:spPr bwMode="auto">
          <a:xfrm>
            <a:off x="660400" y="5989638"/>
            <a:ext cx="7467600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10000"/>
              </a:spcBef>
              <a:defRPr/>
            </a:pPr>
            <a:r>
              <a:rPr lang="el-GR" sz="2000" b="1">
                <a:solidFill>
                  <a:srgbClr val="FF9900"/>
                </a:solidFill>
                <a:latin typeface="Batang" pitchFamily="18" charset="-127"/>
              </a:rPr>
              <a:t>Πανεπιστήμιο Κύπρου</a:t>
            </a:r>
            <a:r>
              <a:rPr lang="en-US" sz="3200" b="1">
                <a:solidFill>
                  <a:srgbClr val="FF9900"/>
                </a:solidFill>
                <a:latin typeface="Batang" pitchFamily="18" charset="-127"/>
              </a:rPr>
              <a:t> </a:t>
            </a:r>
          </a:p>
          <a:p>
            <a:pPr>
              <a:spcBef>
                <a:spcPct val="10000"/>
              </a:spcBef>
              <a:defRPr/>
            </a:pPr>
            <a:r>
              <a:rPr lang="el-GR" sz="1600" b="1">
                <a:solidFill>
                  <a:srgbClr val="FF9900"/>
                </a:solidFill>
                <a:latin typeface="Batang" pitchFamily="18" charset="-127"/>
              </a:rPr>
              <a:t>Τμήμα Ηλεκτρολόγων Μηχανικών και Μηχανικών Υπολογιστών</a:t>
            </a:r>
            <a:endParaRPr lang="en-US" sz="1600" b="1">
              <a:solidFill>
                <a:srgbClr val="FF9900"/>
              </a:solidFill>
              <a:latin typeface="Batang" pitchFamily="18" charset="-127"/>
            </a:endParaRPr>
          </a:p>
        </p:txBody>
      </p:sp>
      <p:sp>
        <p:nvSpPr>
          <p:cNvPr id="100371" name="Text Box 19"/>
          <p:cNvSpPr txBox="1">
            <a:spLocks noChangeArrowheads="1"/>
          </p:cNvSpPr>
          <p:nvPr userDrawn="1"/>
        </p:nvSpPr>
        <p:spPr bwMode="auto">
          <a:xfrm>
            <a:off x="342900" y="0"/>
            <a:ext cx="85471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l-GR">
                <a:solidFill>
                  <a:srgbClr val="FF9900"/>
                </a:solidFill>
              </a:rPr>
              <a:t>ΗΜΥ 213 - Εργαστήριο Οργάνωσης Υπολογιστών και Μικροεπεξεργαστών</a:t>
            </a:r>
            <a:endParaRPr lang="en-GB">
              <a:solidFill>
                <a:srgbClr val="FF99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83" r:id="rId2"/>
    <p:sldLayoutId id="2147483682" r:id="rId3"/>
    <p:sldLayoutId id="2147483681" r:id="rId4"/>
    <p:sldLayoutId id="2147483680" r:id="rId5"/>
    <p:sldLayoutId id="2147483679" r:id="rId6"/>
    <p:sldLayoutId id="2147483678" r:id="rId7"/>
    <p:sldLayoutId id="2147483677" r:id="rId8"/>
    <p:sldLayoutId id="2147483676" r:id="rId9"/>
    <p:sldLayoutId id="2147483675" r:id="rId10"/>
    <p:sldLayoutId id="2147483674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1F18185-26B7-4841-9EC5-BFCCB0906C35}" type="slidenum">
              <a:rPr lang="en-GB"/>
              <a:pPr>
                <a:defRPr/>
              </a:pPr>
              <a:t>1</a:t>
            </a:fld>
            <a:endParaRPr lang="en-GB"/>
          </a:p>
        </p:txBody>
      </p:sp>
      <p:sp>
        <p:nvSpPr>
          <p:cNvPr id="3" name="Slide Number Placeholder 3"/>
          <p:cNvSpPr txBox="1">
            <a:spLocks noGrp="1"/>
          </p:cNvSpPr>
          <p:nvPr/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86FDCF98-8ABC-4378-84E7-592ACC1A1B46}" type="slidenum">
              <a:rPr lang="en-GB" sz="1400">
                <a:latin typeface="+mn-lt"/>
              </a:rPr>
              <a:pPr algn="r">
                <a:defRPr/>
              </a:pPr>
              <a:t>1</a:t>
            </a:fld>
            <a:endParaRPr lang="en-GB" sz="1400">
              <a:latin typeface="+mn-lt"/>
            </a:endParaRPr>
          </a:p>
        </p:txBody>
      </p:sp>
      <p:sp>
        <p:nvSpPr>
          <p:cNvPr id="26627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838200" y="2476500"/>
            <a:ext cx="7759700" cy="1997075"/>
          </a:xfrm>
        </p:spPr>
        <p:txBody>
          <a:bodyPr lIns="0" tIns="0" rIns="0" bIns="0" anchor="t"/>
          <a:lstStyle/>
          <a:p>
            <a:pPr algn="ctr" eaLnBrk="1" hangingPunct="1"/>
            <a:r>
              <a:rPr lang="el-GR" sz="4000" smtClean="0">
                <a:solidFill>
                  <a:schemeClr val="tx1"/>
                </a:solidFill>
              </a:rPr>
              <a:t>Μικροεπεξεργαστές </a:t>
            </a:r>
            <a:r>
              <a:rPr lang="en-GB" sz="4000" smtClean="0">
                <a:solidFill>
                  <a:schemeClr val="tx1"/>
                </a:solidFill>
              </a:rPr>
              <a:t>MIPS-32 </a:t>
            </a:r>
            <a:r>
              <a:rPr lang="el-GR" sz="4000" smtClean="0">
                <a:solidFill>
                  <a:schemeClr val="tx1"/>
                </a:solidFill>
              </a:rPr>
              <a:t>και Προσομοιωτ</a:t>
            </a:r>
            <a:r>
              <a:rPr lang="el-GR" sz="4000" smtClean="0">
                <a:solidFill>
                  <a:schemeClr val="tx1"/>
                </a:solidFill>
                <a:latin typeface="Arial" charset="0"/>
              </a:rPr>
              <a:t>έ</a:t>
            </a:r>
            <a:r>
              <a:rPr lang="el-GR" sz="4000" smtClean="0">
                <a:solidFill>
                  <a:schemeClr val="tx1"/>
                </a:solidFill>
              </a:rPr>
              <a:t>ς </a:t>
            </a:r>
            <a:r>
              <a:rPr lang="en-GB" sz="4000" smtClean="0">
                <a:solidFill>
                  <a:schemeClr val="tx1"/>
                </a:solidFill>
              </a:rPr>
              <a:t>SPIM</a:t>
            </a:r>
            <a:r>
              <a:rPr lang="el-GR" sz="4000" smtClean="0">
                <a:solidFill>
                  <a:schemeClr val="tx1"/>
                </a:solidFill>
              </a:rPr>
              <a:t> </a:t>
            </a:r>
            <a:r>
              <a:rPr lang="el-GR" sz="4000" smtClean="0">
                <a:solidFill>
                  <a:schemeClr val="tx1"/>
                </a:solidFill>
                <a:latin typeface="Arial" charset="0"/>
              </a:rPr>
              <a:t>και </a:t>
            </a:r>
            <a:r>
              <a:rPr lang="en-GB" sz="4000" smtClean="0">
                <a:solidFill>
                  <a:schemeClr val="tx1"/>
                </a:solidFill>
                <a:latin typeface="Arial" charset="0"/>
              </a:rPr>
              <a:t>X</a:t>
            </a:r>
            <a:r>
              <a:rPr lang="en-GB" sz="4000" smtClean="0">
                <a:solidFill>
                  <a:schemeClr val="tx1"/>
                </a:solidFill>
              </a:rPr>
              <a:t>SPIM </a:t>
            </a:r>
            <a:r>
              <a:rPr lang="el-GR" sz="4000" smtClean="0">
                <a:solidFill>
                  <a:schemeClr val="tx1"/>
                </a:solidFill>
              </a:rPr>
              <a:t>(</a:t>
            </a:r>
            <a:r>
              <a:rPr lang="el-GR" sz="4000" smtClean="0">
                <a:solidFill>
                  <a:schemeClr val="tx1"/>
                </a:solidFill>
                <a:latin typeface="Arial" charset="0"/>
              </a:rPr>
              <a:t>σε περιβάλλον </a:t>
            </a:r>
            <a:r>
              <a:rPr lang="en-GB" sz="4000" smtClean="0">
                <a:solidFill>
                  <a:schemeClr val="tx1"/>
                </a:solidFill>
              </a:rPr>
              <a:t>Linux)</a:t>
            </a:r>
            <a:br>
              <a:rPr lang="en-GB" sz="4000" smtClean="0">
                <a:solidFill>
                  <a:schemeClr val="tx1"/>
                </a:solidFill>
              </a:rPr>
            </a:br>
            <a:r>
              <a:rPr lang="el-GR" sz="4000" smtClean="0">
                <a:solidFill>
                  <a:schemeClr val="tx1"/>
                </a:solidFill>
                <a:latin typeface="Arial" charset="0"/>
              </a:rPr>
              <a:t/>
            </a:r>
            <a:br>
              <a:rPr lang="el-GR" sz="4000" smtClean="0">
                <a:solidFill>
                  <a:schemeClr val="tx1"/>
                </a:solidFill>
                <a:latin typeface="Arial" charset="0"/>
              </a:rPr>
            </a:br>
            <a:r>
              <a:rPr lang="en-GB" sz="2000" smtClean="0">
                <a:solidFill>
                  <a:schemeClr val="tx1"/>
                </a:solidFill>
              </a:rPr>
              <a:t>(</a:t>
            </a:r>
            <a:r>
              <a:rPr lang="el-GR" sz="2000" smtClean="0">
                <a:solidFill>
                  <a:schemeClr val="tx1"/>
                </a:solidFill>
                <a:latin typeface="Arial" charset="0"/>
              </a:rPr>
              <a:t>Εργαστήριο</a:t>
            </a:r>
            <a:r>
              <a:rPr lang="en-GB" sz="2000" smtClean="0">
                <a:solidFill>
                  <a:schemeClr val="tx1"/>
                </a:solidFill>
              </a:rPr>
              <a:t> 1)</a:t>
            </a:r>
            <a:r>
              <a:rPr lang="en-US" sz="4000" smtClean="0"/>
              <a:t> </a:t>
            </a:r>
            <a:endParaRPr lang="en-GB" sz="4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E258F2-6A90-4E4D-995E-4BF9B2C75C13}" type="slidenum">
              <a:rPr lang="en-GB"/>
              <a:pPr>
                <a:defRPr/>
              </a:pPr>
              <a:t>10</a:t>
            </a:fld>
            <a:endParaRPr lang="en-GB"/>
          </a:p>
        </p:txBody>
      </p:sp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1074738" y="36513"/>
            <a:ext cx="8120062" cy="1462087"/>
          </a:xfrm>
        </p:spPr>
        <p:txBody>
          <a:bodyPr/>
          <a:lstStyle/>
          <a:p>
            <a:pPr algn="ctr"/>
            <a:r>
              <a:rPr lang="el-GR" sz="3600" smtClean="0">
                <a:solidFill>
                  <a:schemeClr val="tx1"/>
                </a:solidFill>
              </a:rPr>
              <a:t>Δημιουργία αρχείου </a:t>
            </a:r>
            <a:r>
              <a:rPr lang="en-GB" sz="3600" smtClean="0">
                <a:solidFill>
                  <a:schemeClr val="tx1"/>
                </a:solidFill>
              </a:rPr>
              <a:t>“prosthesi.s”</a:t>
            </a:r>
            <a:r>
              <a:rPr lang="en-GB" sz="3200" smtClean="0">
                <a:solidFill>
                  <a:schemeClr val="tx1"/>
                </a:solidFill>
              </a:rPr>
              <a:t>        </a:t>
            </a:r>
            <a:r>
              <a:rPr lang="en-GB" sz="2600" smtClean="0">
                <a:solidFill>
                  <a:schemeClr val="tx1"/>
                </a:solidFill>
              </a:rPr>
              <a:t>(</a:t>
            </a:r>
            <a:r>
              <a:rPr lang="el-GR" sz="2600" smtClean="0">
                <a:solidFill>
                  <a:schemeClr val="tx1"/>
                </a:solidFill>
              </a:rPr>
              <a:t>Πρόσθεση 2 αριθμών και εκτύπωση αποτελέσματος</a:t>
            </a:r>
            <a:r>
              <a:rPr lang="en-GB" sz="2600" smtClean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7188" y="2017713"/>
            <a:ext cx="8610600" cy="4114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GB" sz="2400" b="1" smtClean="0"/>
              <a:t>li $v0, 4					</a:t>
            </a:r>
            <a:endParaRPr lang="en-GB" sz="2400" smtClean="0"/>
          </a:p>
          <a:p>
            <a:pPr eaLnBrk="1" hangingPunct="1">
              <a:buFont typeface="Wingdings" pitchFamily="2" charset="2"/>
              <a:buNone/>
            </a:pPr>
            <a:r>
              <a:rPr lang="en-GB" sz="2400" b="1" smtClean="0"/>
              <a:t>la $a0, out_string		</a:t>
            </a:r>
          </a:p>
          <a:p>
            <a:pPr eaLnBrk="1" hangingPunct="1">
              <a:buFont typeface="Wingdings" pitchFamily="2" charset="2"/>
              <a:buNone/>
            </a:pPr>
            <a:r>
              <a:rPr lang="en-GB" sz="2400" b="1" smtClean="0"/>
              <a:t>syscall		# syscall to print string</a:t>
            </a:r>
            <a:endParaRPr lang="el-GR" sz="2400" b="1" smtClean="0"/>
          </a:p>
          <a:p>
            <a:pPr eaLnBrk="1" hangingPunct="1">
              <a:buFont typeface="Wingdings" pitchFamily="2" charset="2"/>
              <a:buNone/>
            </a:pPr>
            <a:r>
              <a:rPr lang="en-GB" sz="2400" b="1" smtClean="0"/>
              <a:t>li $v0, 1 			</a:t>
            </a:r>
            <a:endParaRPr lang="el-GR" sz="2400" b="1" smtClean="0"/>
          </a:p>
          <a:p>
            <a:pPr eaLnBrk="1" hangingPunct="1">
              <a:buFont typeface="Wingdings" pitchFamily="2" charset="2"/>
              <a:buNone/>
            </a:pPr>
            <a:r>
              <a:rPr lang="en-GB" sz="2400" b="1" smtClean="0"/>
              <a:t>move $a0, $t3</a:t>
            </a:r>
            <a:endParaRPr lang="el-GR" sz="2400" b="1" smtClean="0"/>
          </a:p>
          <a:p>
            <a:pPr eaLnBrk="1" hangingPunct="1">
              <a:buFont typeface="Wingdings" pitchFamily="2" charset="2"/>
              <a:buNone/>
            </a:pPr>
            <a:r>
              <a:rPr lang="en-GB" sz="2400" b="1" smtClean="0"/>
              <a:t>syscall		# syscall to print an integer</a:t>
            </a:r>
            <a:endParaRPr lang="el-GR" sz="2400" b="1" smtClean="0"/>
          </a:p>
          <a:p>
            <a:pPr eaLnBrk="1" hangingPunct="1">
              <a:buFont typeface="Wingdings" pitchFamily="2" charset="2"/>
              <a:buNone/>
            </a:pPr>
            <a:r>
              <a:rPr lang="en-GB" sz="2400" b="1" smtClean="0"/>
              <a:t>li $v0, 10 </a:t>
            </a:r>
            <a:endParaRPr lang="el-GR" sz="2400" b="1" smtClean="0"/>
          </a:p>
          <a:p>
            <a:pPr eaLnBrk="1" hangingPunct="1">
              <a:buFont typeface="Wingdings" pitchFamily="2" charset="2"/>
              <a:buNone/>
            </a:pPr>
            <a:r>
              <a:rPr lang="en-GB" sz="2400" b="1" smtClean="0"/>
              <a:t>syscall 		 # syscall to exit programme</a:t>
            </a:r>
            <a:endParaRPr lang="el-GR" sz="2400" b="1" smtClean="0"/>
          </a:p>
          <a:p>
            <a:pPr eaLnBrk="1" hangingPunct="1">
              <a:buFont typeface="Wingdings" pitchFamily="2" charset="2"/>
              <a:buNone/>
            </a:pPr>
            <a:r>
              <a:rPr lang="en-GB" sz="2400" b="1" smtClean="0"/>
              <a:t># press enter</a:t>
            </a:r>
            <a:r>
              <a:rPr lang="el-GR" sz="2400" b="1" smtClean="0"/>
              <a:t> </a:t>
            </a:r>
            <a:r>
              <a:rPr lang="en-GB" sz="2400" b="1" smtClean="0"/>
              <a:t>to keep SPIM HAPPY!</a:t>
            </a:r>
            <a:endParaRPr lang="en-GB" sz="2400" smtClean="0"/>
          </a:p>
          <a:p>
            <a:endParaRPr lang="en-GB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F382FC-96AD-454C-B3A1-1FD4D44D850D}" type="slidenum">
              <a:rPr lang="en-GB"/>
              <a:pPr>
                <a:defRPr/>
              </a:pPr>
              <a:t>11</a:t>
            </a:fld>
            <a:endParaRPr lang="en-GB"/>
          </a:p>
        </p:txBody>
      </p:sp>
      <p:sp>
        <p:nvSpPr>
          <p:cNvPr id="4" name="Slide Number Placeholder 5"/>
          <p:cNvSpPr txBox="1">
            <a:spLocks noGrp="1"/>
          </p:cNvSpPr>
          <p:nvPr/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3A4F3592-FFEE-46A7-822A-C373E423B86B}" type="slidenum">
              <a:rPr lang="en-GB" sz="1400">
                <a:latin typeface="+mn-lt"/>
              </a:rPr>
              <a:pPr algn="r">
                <a:defRPr/>
              </a:pPr>
              <a:t>11</a:t>
            </a:fld>
            <a:endParaRPr lang="en-GB" sz="1400">
              <a:latin typeface="+mn-lt"/>
            </a:endParaRPr>
          </a:p>
        </p:txBody>
      </p:sp>
      <p:sp>
        <p:nvSpPr>
          <p:cNvPr id="47107" name="Rectangle 2"/>
          <p:cNvSpPr>
            <a:spLocks noGrp="1" noChangeArrowheads="1"/>
          </p:cNvSpPr>
          <p:nvPr>
            <p:ph type="title"/>
          </p:nvPr>
        </p:nvSpPr>
        <p:spPr>
          <a:xfrm>
            <a:off x="1363663" y="-179388"/>
            <a:ext cx="7780337" cy="1462088"/>
          </a:xfrm>
        </p:spPr>
        <p:txBody>
          <a:bodyPr/>
          <a:lstStyle/>
          <a:p>
            <a:pPr eaLnBrk="1" hangingPunct="1"/>
            <a:r>
              <a:rPr lang="el-GR" sz="3600" smtClean="0">
                <a:solidFill>
                  <a:schemeClr val="tx1"/>
                </a:solidFill>
              </a:rPr>
              <a:t>Εξοικείωση με το </a:t>
            </a:r>
            <a:r>
              <a:rPr lang="en-GB" sz="3600" smtClean="0">
                <a:solidFill>
                  <a:schemeClr val="tx1"/>
                </a:solidFill>
              </a:rPr>
              <a:t>SPIM (for Linux)</a:t>
            </a:r>
          </a:p>
        </p:txBody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966913"/>
            <a:ext cx="8572500" cy="4114800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Clr>
                <a:schemeClr val="tx1"/>
              </a:buClr>
              <a:buSzTx/>
              <a:buFont typeface="Wingdings" pitchFamily="2" charset="2"/>
              <a:buAutoNum type="arabicPeriod"/>
            </a:pPr>
            <a:r>
              <a:rPr lang="el-GR" smtClean="0"/>
              <a:t> </a:t>
            </a:r>
            <a:r>
              <a:rPr lang="en-GB" smtClean="0"/>
              <a:t>Log-in </a:t>
            </a:r>
            <a:r>
              <a:rPr lang="el-GR" smtClean="0"/>
              <a:t>σε λειτουργικό </a:t>
            </a:r>
            <a:r>
              <a:rPr lang="en-GB" smtClean="0"/>
              <a:t>Linux</a:t>
            </a:r>
          </a:p>
          <a:p>
            <a:pPr marL="609600" indent="-609600" eaLnBrk="1" hangingPunct="1">
              <a:lnSpc>
                <a:spcPct val="90000"/>
              </a:lnSpc>
              <a:buClr>
                <a:schemeClr val="tx1"/>
              </a:buClr>
              <a:buSzTx/>
              <a:buFont typeface="Wingdings" pitchFamily="2" charset="2"/>
              <a:buAutoNum type="arabicPeriod"/>
            </a:pPr>
            <a:r>
              <a:rPr lang="el-GR" smtClean="0"/>
              <a:t> Ανοίξτε ένα παράθυρο εργασίας </a:t>
            </a:r>
            <a:r>
              <a:rPr lang="en-GB" smtClean="0"/>
              <a:t>Terminal</a:t>
            </a:r>
          </a:p>
          <a:p>
            <a:pPr marL="609600" indent="-609600" eaLnBrk="1" hangingPunct="1">
              <a:lnSpc>
                <a:spcPct val="90000"/>
              </a:lnSpc>
              <a:buClr>
                <a:schemeClr val="tx1"/>
              </a:buClr>
              <a:buSzTx/>
              <a:buFont typeface="Wingdings" pitchFamily="2" charset="2"/>
              <a:buAutoNum type="arabicPeriod"/>
            </a:pPr>
            <a:r>
              <a:rPr lang="el-GR" smtClean="0"/>
              <a:t> </a:t>
            </a:r>
            <a:r>
              <a:rPr lang="en-GB" smtClean="0"/>
              <a:t>M</a:t>
            </a:r>
            <a:r>
              <a:rPr lang="el-GR" smtClean="0"/>
              <a:t>ε την εντολή </a:t>
            </a:r>
            <a:r>
              <a:rPr lang="en-GB" b="1" smtClean="0"/>
              <a:t>CD</a:t>
            </a:r>
            <a:r>
              <a:rPr lang="en-GB" smtClean="0"/>
              <a:t> (change directory) </a:t>
            </a:r>
            <a:r>
              <a:rPr lang="el-GR" smtClean="0"/>
              <a:t>βρέστε τ</a:t>
            </a:r>
            <a:r>
              <a:rPr lang="en-GB" smtClean="0"/>
              <a:t>o</a:t>
            </a:r>
            <a:r>
              <a:rPr lang="el-GR" smtClean="0"/>
              <a:t>ν φάκελο εργασίας σας        </a:t>
            </a:r>
            <a:r>
              <a:rPr lang="en-US" smtClean="0"/>
              <a:t> </a:t>
            </a:r>
            <a:r>
              <a:rPr lang="el-GR" smtClean="0"/>
              <a:t> (</a:t>
            </a:r>
            <a:r>
              <a:rPr lang="en-GB" b="1" smtClean="0"/>
              <a:t>cd Desktop</a:t>
            </a:r>
            <a:r>
              <a:rPr lang="en-GB" smtClean="0"/>
              <a:t> / cd </a:t>
            </a:r>
            <a:r>
              <a:rPr lang="en-GB" b="1" smtClean="0"/>
              <a:t>HMY213</a:t>
            </a:r>
            <a:r>
              <a:rPr lang="en-GB" smtClean="0"/>
              <a:t> / </a:t>
            </a:r>
            <a:r>
              <a:rPr lang="en-GB" b="1" smtClean="0"/>
              <a:t>cd week1</a:t>
            </a:r>
            <a:r>
              <a:rPr lang="en-GB" smtClean="0"/>
              <a:t>)</a:t>
            </a:r>
            <a:endParaRPr lang="el-GR" smtClean="0"/>
          </a:p>
          <a:p>
            <a:pPr marL="609600" indent="-609600" eaLnBrk="1" hangingPunct="1">
              <a:lnSpc>
                <a:spcPct val="90000"/>
              </a:lnSpc>
              <a:buClr>
                <a:schemeClr val="tx1"/>
              </a:buClr>
              <a:buSzTx/>
              <a:buFont typeface="Wingdings" pitchFamily="2" charset="2"/>
              <a:buAutoNum type="arabicPeriod"/>
            </a:pPr>
            <a:r>
              <a:rPr lang="el-GR" smtClean="0"/>
              <a:t> </a:t>
            </a:r>
            <a:r>
              <a:rPr lang="en-GB" b="1" smtClean="0"/>
              <a:t>spim</a:t>
            </a:r>
            <a:r>
              <a:rPr lang="el-GR" smtClean="0"/>
              <a:t> - ξεκινά τον προσομοιωτή</a:t>
            </a:r>
            <a:r>
              <a:rPr lang="en-GB" smtClean="0"/>
              <a:t> </a:t>
            </a:r>
            <a:endParaRPr lang="el-GR" smtClean="0"/>
          </a:p>
          <a:p>
            <a:pPr marL="609600" indent="-609600" eaLnBrk="1" hangingPunct="1">
              <a:lnSpc>
                <a:spcPct val="90000"/>
              </a:lnSpc>
              <a:buClr>
                <a:schemeClr val="tx1"/>
              </a:buClr>
              <a:buSzTx/>
              <a:buFont typeface="Wingdings" pitchFamily="2" charset="2"/>
              <a:buAutoNum type="arabicPeriod"/>
            </a:pPr>
            <a:r>
              <a:rPr lang="el-GR" smtClean="0"/>
              <a:t> </a:t>
            </a:r>
            <a:r>
              <a:rPr lang="en-GB" b="1" smtClean="0"/>
              <a:t>read</a:t>
            </a:r>
            <a:r>
              <a:rPr lang="en-GB" smtClean="0"/>
              <a:t> “prosthesi.s” </a:t>
            </a:r>
            <a:r>
              <a:rPr lang="el-GR" smtClean="0"/>
              <a:t>– διαβάζει το αρχείο</a:t>
            </a:r>
          </a:p>
          <a:p>
            <a:pPr marL="609600" indent="-609600" eaLnBrk="1" hangingPunct="1">
              <a:lnSpc>
                <a:spcPct val="90000"/>
              </a:lnSpc>
              <a:buClr>
                <a:schemeClr val="tx1"/>
              </a:buClr>
              <a:buSzTx/>
              <a:buFont typeface="Wingdings" pitchFamily="2" charset="2"/>
              <a:buAutoNum type="arabicPeriod"/>
            </a:pPr>
            <a:r>
              <a:rPr lang="el-GR" smtClean="0"/>
              <a:t> </a:t>
            </a:r>
            <a:r>
              <a:rPr lang="en-GB" b="1" smtClean="0"/>
              <a:t>run</a:t>
            </a:r>
            <a:r>
              <a:rPr lang="el-GR" smtClean="0"/>
              <a:t> – τρέχει τον κώδικα!</a:t>
            </a:r>
          </a:p>
          <a:p>
            <a:pPr marL="609600" indent="-609600" eaLnBrk="1" hangingPunct="1">
              <a:lnSpc>
                <a:spcPct val="90000"/>
              </a:lnSpc>
            </a:pPr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87CBFE-7583-4098-96A4-4FC8D77A9518}" type="slidenum">
              <a:rPr lang="en-GB"/>
              <a:pPr>
                <a:defRPr/>
              </a:pPr>
              <a:t>12</a:t>
            </a:fld>
            <a:endParaRPr lang="en-GB"/>
          </a:p>
        </p:txBody>
      </p:sp>
      <p:sp>
        <p:nvSpPr>
          <p:cNvPr id="4" name="Slide Number Placeholder 5"/>
          <p:cNvSpPr txBox="1">
            <a:spLocks noGrp="1"/>
          </p:cNvSpPr>
          <p:nvPr/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DD2BD07B-B1E4-4F21-8EA4-47F085AA706C}" type="slidenum">
              <a:rPr lang="en-GB" sz="1400">
                <a:latin typeface="+mn-lt"/>
              </a:rPr>
              <a:pPr algn="r">
                <a:defRPr/>
              </a:pPr>
              <a:t>12</a:t>
            </a:fld>
            <a:endParaRPr lang="en-GB" sz="1400">
              <a:latin typeface="+mn-lt"/>
            </a:endParaRPr>
          </a:p>
        </p:txBody>
      </p:sp>
      <p:sp>
        <p:nvSpPr>
          <p:cNvPr id="49155" name="Rectangle 2"/>
          <p:cNvSpPr>
            <a:spLocks noGrp="1" noChangeArrowheads="1"/>
          </p:cNvSpPr>
          <p:nvPr>
            <p:ph type="title"/>
          </p:nvPr>
        </p:nvSpPr>
        <p:spPr>
          <a:xfrm>
            <a:off x="1798638" y="557213"/>
            <a:ext cx="6891337" cy="1081087"/>
          </a:xfrm>
        </p:spPr>
        <p:txBody>
          <a:bodyPr/>
          <a:lstStyle/>
          <a:p>
            <a:pPr eaLnBrk="1" hangingPunct="1"/>
            <a:r>
              <a:rPr lang="el-GR" sz="3600" smtClean="0">
                <a:solidFill>
                  <a:schemeClr val="tx1"/>
                </a:solidFill>
              </a:rPr>
              <a:t>Εξοικείωση με το </a:t>
            </a:r>
            <a:r>
              <a:rPr lang="en-GB" sz="3600" smtClean="0">
                <a:solidFill>
                  <a:schemeClr val="tx1"/>
                </a:solidFill>
              </a:rPr>
              <a:t>GUI </a:t>
            </a:r>
            <a:r>
              <a:rPr lang="el-GR" sz="3600" smtClean="0">
                <a:solidFill>
                  <a:schemeClr val="tx1"/>
                </a:solidFill>
              </a:rPr>
              <a:t>του Χ</a:t>
            </a:r>
            <a:r>
              <a:rPr lang="en-GB" sz="3600" smtClean="0">
                <a:solidFill>
                  <a:schemeClr val="tx1"/>
                </a:solidFill>
              </a:rPr>
              <a:t>SPIM (for Linux)</a:t>
            </a:r>
            <a:r>
              <a:rPr lang="el-GR" sz="3200" smtClean="0">
                <a:solidFill>
                  <a:schemeClr val="tx1"/>
                </a:solidFill>
              </a:rPr>
              <a:t> </a:t>
            </a:r>
            <a:endParaRPr lang="en-GB" sz="3200" smtClean="0">
              <a:solidFill>
                <a:schemeClr val="tx1"/>
              </a:solidFill>
            </a:endParaRPr>
          </a:p>
        </p:txBody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2017713"/>
            <a:ext cx="8801100" cy="4114800"/>
          </a:xfrm>
        </p:spPr>
        <p:txBody>
          <a:bodyPr/>
          <a:lstStyle/>
          <a:p>
            <a:pPr eaLnBrk="1" hangingPunct="1">
              <a:buClr>
                <a:schemeClr val="tx1"/>
              </a:buClr>
              <a:buFont typeface="Wingdings" pitchFamily="2" charset="2"/>
              <a:buChar char="Ø"/>
            </a:pPr>
            <a:r>
              <a:rPr lang="el-GR" sz="2800" smtClean="0"/>
              <a:t> Ο προσομοιωτής Χ</a:t>
            </a:r>
            <a:r>
              <a:rPr lang="en-GB" sz="2800" smtClean="0"/>
              <a:t>SPIM</a:t>
            </a:r>
            <a:r>
              <a:rPr lang="el-GR" sz="2800" smtClean="0"/>
              <a:t> μας παρέχει τη δυνατότητα να βλέπουμε άμεσα το περιεχόμενο ενός καταχωρητή ή μιας θέσης μνήμης. </a:t>
            </a:r>
          </a:p>
          <a:p>
            <a:pPr eaLnBrk="1" hangingPunct="1">
              <a:buClr>
                <a:schemeClr val="tx1"/>
              </a:buClr>
              <a:buFont typeface="Wingdings" pitchFamily="2" charset="2"/>
              <a:buChar char="Ø"/>
            </a:pPr>
            <a:r>
              <a:rPr lang="el-GR" sz="2800" smtClean="0"/>
              <a:t> Πληκτρολογώντας Χ</a:t>
            </a:r>
            <a:r>
              <a:rPr lang="en-GB" sz="2800" smtClean="0"/>
              <a:t>SPIM</a:t>
            </a:r>
            <a:r>
              <a:rPr lang="el-GR" sz="2800" smtClean="0"/>
              <a:t> μέσα στο </a:t>
            </a:r>
            <a:r>
              <a:rPr lang="en-GB" sz="2800" smtClean="0"/>
              <a:t>Terminal</a:t>
            </a:r>
            <a:r>
              <a:rPr lang="el-GR" sz="2800" smtClean="0"/>
              <a:t>, επιλέξτε </a:t>
            </a:r>
            <a:r>
              <a:rPr lang="en-GB" sz="2800" smtClean="0"/>
              <a:t>&lt;</a:t>
            </a:r>
            <a:r>
              <a:rPr lang="en-GB" sz="2800" b="1" smtClean="0"/>
              <a:t>load</a:t>
            </a:r>
            <a:r>
              <a:rPr lang="en-GB" sz="2800" smtClean="0"/>
              <a:t>&gt;, </a:t>
            </a:r>
            <a:r>
              <a:rPr lang="el-GR" sz="2800" smtClean="0"/>
              <a:t>γράψτε τ</a:t>
            </a:r>
            <a:r>
              <a:rPr lang="en-GB" sz="2800" smtClean="0"/>
              <a:t>o</a:t>
            </a:r>
            <a:r>
              <a:rPr lang="el-GR" sz="2800" smtClean="0"/>
              <a:t> όνομα του αρχείου και επιλέξτε </a:t>
            </a:r>
            <a:r>
              <a:rPr lang="en-GB" sz="2800" smtClean="0"/>
              <a:t>&lt;</a:t>
            </a:r>
            <a:r>
              <a:rPr lang="en-GB" sz="2800" b="1" smtClean="0"/>
              <a:t>assembly file</a:t>
            </a:r>
            <a:r>
              <a:rPr lang="en-GB" sz="2800" smtClean="0"/>
              <a:t>&gt;</a:t>
            </a:r>
            <a:r>
              <a:rPr lang="el-GR" sz="2800" smtClean="0"/>
              <a:t>. </a:t>
            </a:r>
          </a:p>
          <a:p>
            <a:pPr eaLnBrk="1" hangingPunct="1">
              <a:buClr>
                <a:schemeClr val="tx1"/>
              </a:buClr>
              <a:buFont typeface="Wingdings" pitchFamily="2" charset="2"/>
              <a:buChar char="Ø"/>
            </a:pPr>
            <a:r>
              <a:rPr lang="el-GR" sz="2800" smtClean="0"/>
              <a:t> Με την επιλογή </a:t>
            </a:r>
            <a:r>
              <a:rPr lang="en-GB" sz="2800" smtClean="0"/>
              <a:t>&lt;</a:t>
            </a:r>
            <a:r>
              <a:rPr lang="en-GB" sz="2800" b="1" smtClean="0"/>
              <a:t>run</a:t>
            </a:r>
            <a:r>
              <a:rPr lang="en-GB" sz="2800" smtClean="0"/>
              <a:t>&gt; </a:t>
            </a:r>
            <a:r>
              <a:rPr lang="el-GR" sz="2800" smtClean="0"/>
              <a:t>μπορείτε να τρέξετε όλο τον κώδικα σας, ενώ με το </a:t>
            </a:r>
            <a:r>
              <a:rPr lang="en-GB" sz="2800" smtClean="0"/>
              <a:t>&lt;</a:t>
            </a:r>
            <a:r>
              <a:rPr lang="en-GB" sz="2800" b="1" smtClean="0"/>
              <a:t>step</a:t>
            </a:r>
            <a:r>
              <a:rPr lang="en-GB" sz="2800" smtClean="0"/>
              <a:t>&gt;</a:t>
            </a:r>
            <a:r>
              <a:rPr lang="el-GR" sz="2800" smtClean="0"/>
              <a:t> ο κώδικας σας τρέχει βηματικά (εντολή με εντολή)</a:t>
            </a:r>
            <a:r>
              <a:rPr lang="en-GB" sz="280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C6235D-7E72-42B4-9E4F-D9C73114ED67}" type="slidenum">
              <a:rPr lang="en-GB"/>
              <a:pPr>
                <a:defRPr/>
              </a:pPr>
              <a:t>13</a:t>
            </a:fld>
            <a:endParaRPr lang="en-GB"/>
          </a:p>
        </p:txBody>
      </p:sp>
      <p:sp>
        <p:nvSpPr>
          <p:cNvPr id="4" name="Slide Number Placeholder 5"/>
          <p:cNvSpPr txBox="1">
            <a:spLocks noGrp="1"/>
          </p:cNvSpPr>
          <p:nvPr/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D11E6C64-7BDB-4DD5-9022-F4B24E8C5146}" type="slidenum">
              <a:rPr lang="en-GB" sz="1400">
                <a:latin typeface="+mn-lt"/>
              </a:rPr>
              <a:pPr algn="r">
                <a:defRPr/>
              </a:pPr>
              <a:t>13</a:t>
            </a:fld>
            <a:endParaRPr lang="en-GB" sz="1400">
              <a:latin typeface="+mn-lt"/>
            </a:endParaRPr>
          </a:p>
        </p:txBody>
      </p:sp>
      <p:sp>
        <p:nvSpPr>
          <p:cNvPr id="51203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214313"/>
            <a:ext cx="7793037" cy="1258887"/>
          </a:xfrm>
        </p:spPr>
        <p:txBody>
          <a:bodyPr/>
          <a:lstStyle/>
          <a:p>
            <a:pPr algn="ctr" eaLnBrk="1" hangingPunct="1"/>
            <a:r>
              <a:rPr lang="el-GR" sz="3600" smtClean="0">
                <a:solidFill>
                  <a:schemeClr val="tx1"/>
                </a:solidFill>
              </a:rPr>
              <a:t>Μερικές Εντολές </a:t>
            </a:r>
            <a:r>
              <a:rPr lang="en-GB" sz="3600" smtClean="0">
                <a:solidFill>
                  <a:schemeClr val="tx1"/>
                </a:solidFill>
              </a:rPr>
              <a:t>Linux</a:t>
            </a:r>
            <a:endParaRPr lang="en-US" sz="3600" smtClean="0">
              <a:solidFill>
                <a:schemeClr val="tx1"/>
              </a:solidFill>
            </a:endParaRPr>
          </a:p>
        </p:txBody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95388" y="2030413"/>
            <a:ext cx="7772400" cy="4114800"/>
          </a:xfrm>
        </p:spPr>
        <p:txBody>
          <a:bodyPr/>
          <a:lstStyle/>
          <a:p>
            <a:pPr eaLnBrk="1" hangingPunct="1"/>
            <a:r>
              <a:rPr lang="en-GB" smtClean="0"/>
              <a:t>bash / pwd / cd</a:t>
            </a:r>
          </a:p>
          <a:p>
            <a:pPr eaLnBrk="1" hangingPunct="1"/>
            <a:r>
              <a:rPr lang="en-GB" smtClean="0"/>
              <a:t>mkdir / cat &gt;</a:t>
            </a:r>
          </a:p>
          <a:p>
            <a:pPr eaLnBrk="1" hangingPunct="1"/>
            <a:r>
              <a:rPr lang="en-GB" smtClean="0"/>
              <a:t>read / run / exit</a:t>
            </a:r>
          </a:p>
          <a:p>
            <a:pPr eaLnBrk="1" hangingPunct="1"/>
            <a:r>
              <a:rPr lang="en-GB" smtClean="0"/>
              <a:t>locate / whoami / date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0CE394-B836-4B0A-8C16-902557234AD3}" type="slidenum">
              <a:rPr lang="en-GB"/>
              <a:pPr>
                <a:defRPr/>
              </a:pPr>
              <a:t>14</a:t>
            </a:fld>
            <a:endParaRPr lang="en-GB"/>
          </a:p>
        </p:txBody>
      </p:sp>
      <p:sp>
        <p:nvSpPr>
          <p:cNvPr id="4" name="Slide Number Placeholder 3"/>
          <p:cNvSpPr txBox="1">
            <a:spLocks noGrp="1"/>
          </p:cNvSpPr>
          <p:nvPr/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B08BFE2C-E4B8-4EFF-8287-EEB1AE7DA818}" type="slidenum">
              <a:rPr lang="en-GB" sz="1400">
                <a:latin typeface="+mn-lt"/>
              </a:rPr>
              <a:pPr algn="r">
                <a:defRPr/>
              </a:pPr>
              <a:t>14</a:t>
            </a:fld>
            <a:endParaRPr lang="en-GB" sz="1400">
              <a:latin typeface="+mn-lt"/>
            </a:endParaRPr>
          </a:p>
        </p:txBody>
      </p:sp>
      <p:sp>
        <p:nvSpPr>
          <p:cNvPr id="5325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460500" y="723900"/>
            <a:ext cx="7489825" cy="747713"/>
          </a:xfrm>
        </p:spPr>
        <p:txBody>
          <a:bodyPr anchor="ctr"/>
          <a:lstStyle/>
          <a:p>
            <a:pPr eaLnBrk="1" hangingPunct="1">
              <a:buClr>
                <a:srgbClr val="0070C0"/>
              </a:buClr>
            </a:pPr>
            <a:r>
              <a:rPr lang="el-GR" sz="3600" smtClean="0">
                <a:solidFill>
                  <a:schemeClr val="tx1"/>
                </a:solidFill>
                <a:latin typeface="Arial" charset="0"/>
              </a:rPr>
              <a:t>Μαθησιακοί στόχοι - Εργαστήριο 1</a:t>
            </a:r>
            <a:endParaRPr lang="en-GB" sz="3600" smtClean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53252" name="TextBox 10"/>
          <p:cNvSpPr txBox="1">
            <a:spLocks noChangeArrowheads="1"/>
          </p:cNvSpPr>
          <p:nvPr/>
        </p:nvSpPr>
        <p:spPr bwMode="auto">
          <a:xfrm>
            <a:off x="0" y="1798638"/>
            <a:ext cx="9144000" cy="424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lnSpc>
                <a:spcPct val="150000"/>
              </a:lnSpc>
              <a:spcAft>
                <a:spcPts val="600"/>
              </a:spcAft>
              <a:buClr>
                <a:schemeClr val="tx1"/>
              </a:buClr>
              <a:buFont typeface="Wingdings" pitchFamily="2" charset="2"/>
              <a:buAutoNum type="arabicPeriod"/>
              <a:tabLst>
                <a:tab pos="177800" algn="l"/>
                <a:tab pos="533400" algn="l"/>
              </a:tabLst>
            </a:pPr>
            <a:r>
              <a:rPr lang="el-GR" sz="2800"/>
              <a:t> </a:t>
            </a:r>
            <a:r>
              <a:rPr lang="el-GR" sz="2400"/>
              <a:t>Αρχιτεκτονική</a:t>
            </a:r>
            <a:r>
              <a:rPr lang="en-GB" sz="2400"/>
              <a:t> MIPS-32	</a:t>
            </a:r>
            <a:r>
              <a:rPr lang="el-GR" sz="2400" b="1"/>
              <a:t>(</a:t>
            </a:r>
            <a:r>
              <a:rPr lang="en-GB" sz="2400" b="1"/>
              <a:t>CPU, Registers, Memory</a:t>
            </a:r>
            <a:r>
              <a:rPr lang="el-GR" sz="2400" b="1"/>
              <a:t>, </a:t>
            </a:r>
            <a:r>
              <a:rPr lang="en-GB" sz="2400" b="1"/>
              <a:t>Co-proc.)</a:t>
            </a:r>
            <a:endParaRPr lang="el-GR" sz="2400" b="1"/>
          </a:p>
          <a:p>
            <a:pPr marL="342900" indent="-342900">
              <a:lnSpc>
                <a:spcPct val="150000"/>
              </a:lnSpc>
              <a:spcAft>
                <a:spcPts val="600"/>
              </a:spcAft>
              <a:buClr>
                <a:schemeClr val="tx1"/>
              </a:buClr>
              <a:buFont typeface="Wingdings" pitchFamily="2" charset="2"/>
              <a:buAutoNum type="arabicPeriod"/>
              <a:tabLst>
                <a:tab pos="177800" algn="l"/>
                <a:tab pos="533400" algn="l"/>
              </a:tabLst>
            </a:pPr>
            <a:r>
              <a:rPr lang="el-GR" sz="2400"/>
              <a:t> Προσομοιωτές </a:t>
            </a:r>
            <a:r>
              <a:rPr lang="en-GB" sz="2400"/>
              <a:t>SPIM </a:t>
            </a:r>
            <a:r>
              <a:rPr lang="el-GR" sz="2400"/>
              <a:t>και Χ</a:t>
            </a:r>
            <a:r>
              <a:rPr lang="en-GB" sz="2400"/>
              <a:t>SPIM</a:t>
            </a:r>
            <a:r>
              <a:rPr lang="el-GR" sz="2400"/>
              <a:t> </a:t>
            </a:r>
            <a:r>
              <a:rPr lang="en-GB" sz="2400" b="1"/>
              <a:t>(</a:t>
            </a:r>
            <a:r>
              <a:rPr lang="el-GR" sz="2400" b="1"/>
              <a:t>Άνοιγμα και τρέξιμο κώδικα στο </a:t>
            </a:r>
            <a:r>
              <a:rPr lang="en-GB" sz="2400" b="1"/>
              <a:t>SPIM </a:t>
            </a:r>
            <a:r>
              <a:rPr lang="el-GR" sz="2400" b="1"/>
              <a:t>και στο Χ</a:t>
            </a:r>
            <a:r>
              <a:rPr lang="en-GB" sz="2400" b="1"/>
              <a:t>SPIM)</a:t>
            </a:r>
            <a:endParaRPr lang="el-GR" sz="2400" b="1"/>
          </a:p>
          <a:p>
            <a:pPr marL="342900" indent="-342900">
              <a:lnSpc>
                <a:spcPct val="150000"/>
              </a:lnSpc>
              <a:spcAft>
                <a:spcPts val="600"/>
              </a:spcAft>
              <a:buClr>
                <a:schemeClr val="tx1"/>
              </a:buClr>
              <a:buFont typeface="Wingdings" pitchFamily="2" charset="2"/>
              <a:buAutoNum type="arabicPeriod"/>
              <a:tabLst>
                <a:tab pos="177800" algn="l"/>
                <a:tab pos="533400" algn="l"/>
              </a:tabLst>
            </a:pPr>
            <a:r>
              <a:rPr lang="el-GR" sz="2400"/>
              <a:t> Α</a:t>
            </a:r>
            <a:r>
              <a:rPr lang="en-GB" sz="2400"/>
              <a:t>ssembly Language</a:t>
            </a:r>
            <a:r>
              <a:rPr lang="el-GR" sz="2400"/>
              <a:t> και Γλώσσα Μηχανής </a:t>
            </a:r>
            <a:r>
              <a:rPr lang="el-GR" sz="2400" b="1"/>
              <a:t>(Δομή αρχείου προσομοίωσης και κλήσεις συστήματος -</a:t>
            </a:r>
            <a:r>
              <a:rPr lang="en-GB" sz="2400" b="1"/>
              <a:t> assembler</a:t>
            </a:r>
            <a:r>
              <a:rPr lang="el-GR" sz="2400" b="1"/>
              <a:t>)</a:t>
            </a:r>
          </a:p>
          <a:p>
            <a:pPr marL="342900" indent="-342900">
              <a:lnSpc>
                <a:spcPct val="150000"/>
              </a:lnSpc>
              <a:spcAft>
                <a:spcPts val="600"/>
              </a:spcAft>
              <a:buClr>
                <a:schemeClr val="tx1"/>
              </a:buClr>
              <a:buFont typeface="Wingdings" pitchFamily="2" charset="2"/>
              <a:buAutoNum type="arabicPeriod"/>
              <a:tabLst>
                <a:tab pos="177800" algn="l"/>
                <a:tab pos="533400" algn="l"/>
              </a:tabLst>
            </a:pPr>
            <a:r>
              <a:rPr lang="el-GR" sz="2400"/>
              <a:t> Βασικές εντολές σε περιβάλλον </a:t>
            </a:r>
            <a:r>
              <a:rPr lang="en-GB" sz="2400"/>
              <a:t>Linux</a:t>
            </a:r>
            <a:r>
              <a:rPr lang="el-GR" sz="2400"/>
              <a:t> </a:t>
            </a:r>
            <a:r>
              <a:rPr lang="el-GR" sz="2400" b="1"/>
              <a:t>(Δημιουργία νέων φακέλων και αρχείων + </a:t>
            </a:r>
            <a:r>
              <a:rPr lang="en-GB" sz="2400" b="1"/>
              <a:t>bash</a:t>
            </a:r>
            <a:r>
              <a:rPr lang="el-GR" sz="2400" b="1"/>
              <a:t>,</a:t>
            </a:r>
            <a:r>
              <a:rPr lang="en-GB" sz="2400" b="1"/>
              <a:t> pwd</a:t>
            </a:r>
            <a:r>
              <a:rPr lang="el-GR" sz="2400" b="1"/>
              <a:t>,</a:t>
            </a:r>
            <a:r>
              <a:rPr lang="en-GB" sz="2400" b="1"/>
              <a:t> locate</a:t>
            </a:r>
            <a:r>
              <a:rPr lang="el-GR" sz="2400" b="1"/>
              <a:t>,</a:t>
            </a:r>
            <a:r>
              <a:rPr lang="en-GB" sz="2400" b="1"/>
              <a:t> whoami</a:t>
            </a:r>
            <a:r>
              <a:rPr lang="el-GR" sz="2400" b="1"/>
              <a:t>,</a:t>
            </a:r>
            <a:r>
              <a:rPr lang="en-GB" sz="2400" b="1"/>
              <a:t> date</a:t>
            </a:r>
            <a:r>
              <a:rPr lang="el-GR" sz="2400" b="1"/>
              <a:t>)</a:t>
            </a:r>
            <a:endParaRPr lang="en-GB" sz="24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C18871-5A27-4C33-933D-D687C278BD24}" type="slidenum">
              <a:rPr lang="en-GB"/>
              <a:pPr>
                <a:defRPr/>
              </a:pPr>
              <a:t>2</a:t>
            </a:fld>
            <a:endParaRPr lang="en-GB"/>
          </a:p>
        </p:txBody>
      </p:sp>
      <p:sp>
        <p:nvSpPr>
          <p:cNvPr id="4" name="Slide Number Placeholder 3"/>
          <p:cNvSpPr txBox="1">
            <a:spLocks noGrp="1"/>
          </p:cNvSpPr>
          <p:nvPr/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45C2F6FE-744A-42FB-97D8-B82C8C3DA194}" type="slidenum">
              <a:rPr lang="en-GB" sz="1400">
                <a:latin typeface="+mn-lt"/>
              </a:rPr>
              <a:pPr algn="r">
                <a:defRPr/>
              </a:pPr>
              <a:t>2</a:t>
            </a:fld>
            <a:endParaRPr lang="en-GB" sz="1400">
              <a:latin typeface="+mn-lt"/>
            </a:endParaRPr>
          </a:p>
        </p:txBody>
      </p:sp>
      <p:sp>
        <p:nvSpPr>
          <p:cNvPr id="2867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93700" y="762000"/>
            <a:ext cx="7756525" cy="747713"/>
          </a:xfrm>
        </p:spPr>
        <p:txBody>
          <a:bodyPr anchor="ctr"/>
          <a:lstStyle/>
          <a:p>
            <a:pPr eaLnBrk="1" hangingPunct="1">
              <a:buClr>
                <a:srgbClr val="0070C0"/>
              </a:buClr>
            </a:pPr>
            <a:r>
              <a:rPr lang="el-GR" sz="4000" smtClean="0"/>
              <a:t>			</a:t>
            </a:r>
            <a:r>
              <a:rPr lang="el-GR" sz="4000" smtClean="0">
                <a:solidFill>
                  <a:schemeClr val="tx1"/>
                </a:solidFill>
              </a:rPr>
              <a:t>Περίληψη</a:t>
            </a:r>
            <a:endParaRPr lang="en-GB" sz="4000" smtClean="0">
              <a:solidFill>
                <a:schemeClr val="tx1"/>
              </a:solidFill>
            </a:endParaRPr>
          </a:p>
        </p:txBody>
      </p:sp>
      <p:sp>
        <p:nvSpPr>
          <p:cNvPr id="28676" name="TextBox 10"/>
          <p:cNvSpPr txBox="1">
            <a:spLocks noChangeArrowheads="1"/>
          </p:cNvSpPr>
          <p:nvPr/>
        </p:nvSpPr>
        <p:spPr bwMode="auto">
          <a:xfrm>
            <a:off x="336550" y="2027238"/>
            <a:ext cx="8591550" cy="288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  <a:spcAft>
                <a:spcPts val="600"/>
              </a:spcAft>
              <a:buClr>
                <a:schemeClr val="tx1"/>
              </a:buClr>
              <a:buFont typeface="Wingdings" pitchFamily="2" charset="2"/>
              <a:buChar char="Ø"/>
              <a:tabLst>
                <a:tab pos="177800" algn="l"/>
                <a:tab pos="533400" algn="l"/>
              </a:tabLst>
            </a:pPr>
            <a:r>
              <a:rPr lang="el-GR" sz="2800"/>
              <a:t> Αρχιτεκτονική Μικροεπεξεργαστών</a:t>
            </a:r>
            <a:r>
              <a:rPr lang="en-GB" sz="2800"/>
              <a:t> MIPS-32</a:t>
            </a:r>
            <a:endParaRPr lang="el-GR" sz="2800"/>
          </a:p>
          <a:p>
            <a:pPr>
              <a:lnSpc>
                <a:spcPct val="150000"/>
              </a:lnSpc>
              <a:spcAft>
                <a:spcPts val="600"/>
              </a:spcAft>
              <a:buClr>
                <a:schemeClr val="tx1"/>
              </a:buClr>
              <a:buFont typeface="Wingdings" pitchFamily="2" charset="2"/>
              <a:buChar char="Ø"/>
              <a:tabLst>
                <a:tab pos="177800" algn="l"/>
                <a:tab pos="533400" algn="l"/>
              </a:tabLst>
            </a:pPr>
            <a:r>
              <a:rPr lang="el-GR" sz="2800"/>
              <a:t>Προσομοιωτές </a:t>
            </a:r>
            <a:r>
              <a:rPr lang="en-GB" sz="2800"/>
              <a:t>SPIM </a:t>
            </a:r>
            <a:r>
              <a:rPr lang="el-GR" sz="2800"/>
              <a:t>και Χ</a:t>
            </a:r>
            <a:r>
              <a:rPr lang="en-GB" sz="2800"/>
              <a:t>SPIM</a:t>
            </a:r>
            <a:r>
              <a:rPr lang="el-GR" sz="2800"/>
              <a:t> </a:t>
            </a:r>
            <a:r>
              <a:rPr lang="en-GB" sz="2800"/>
              <a:t>(Simulators)</a:t>
            </a:r>
            <a:endParaRPr lang="el-GR" sz="2800"/>
          </a:p>
          <a:p>
            <a:pPr>
              <a:lnSpc>
                <a:spcPct val="150000"/>
              </a:lnSpc>
              <a:spcAft>
                <a:spcPts val="600"/>
              </a:spcAft>
              <a:buClr>
                <a:schemeClr val="tx1"/>
              </a:buClr>
              <a:buFont typeface="Wingdings" pitchFamily="2" charset="2"/>
              <a:buChar char="Ø"/>
              <a:tabLst>
                <a:tab pos="177800" algn="l"/>
                <a:tab pos="533400" algn="l"/>
              </a:tabLst>
            </a:pPr>
            <a:r>
              <a:rPr lang="el-GR" sz="2800"/>
              <a:t> Α</a:t>
            </a:r>
            <a:r>
              <a:rPr lang="en-GB" sz="2800"/>
              <a:t>ssembly Language</a:t>
            </a:r>
            <a:r>
              <a:rPr lang="el-GR" sz="2800"/>
              <a:t> και Γλώσσα Μηχανής </a:t>
            </a:r>
          </a:p>
          <a:p>
            <a:pPr>
              <a:lnSpc>
                <a:spcPct val="150000"/>
              </a:lnSpc>
              <a:spcAft>
                <a:spcPts val="600"/>
              </a:spcAft>
              <a:buClr>
                <a:schemeClr val="tx1"/>
              </a:buClr>
              <a:buFont typeface="Wingdings" pitchFamily="2" charset="2"/>
              <a:buChar char="Ø"/>
              <a:tabLst>
                <a:tab pos="177800" algn="l"/>
                <a:tab pos="533400" algn="l"/>
              </a:tabLst>
            </a:pPr>
            <a:r>
              <a:rPr lang="el-GR" sz="2800"/>
              <a:t>Βασικές εντολές σε περιβάλλον </a:t>
            </a:r>
            <a:r>
              <a:rPr lang="en-GB" sz="2800"/>
              <a:t>Linux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94FFAA-19F5-4C48-8A4F-84B520301A49}" type="slidenum">
              <a:rPr lang="en-GB"/>
              <a:pPr>
                <a:defRPr/>
              </a:pPr>
              <a:t>3</a:t>
            </a:fld>
            <a:endParaRPr lang="en-GB"/>
          </a:p>
        </p:txBody>
      </p:sp>
      <p:sp>
        <p:nvSpPr>
          <p:cNvPr id="5" name="Slide Number Placeholder 5"/>
          <p:cNvSpPr txBox="1">
            <a:spLocks noGrp="1"/>
          </p:cNvSpPr>
          <p:nvPr/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87567DDC-B1D9-4A74-A7B4-52E87AE33A3B}" type="slidenum">
              <a:rPr lang="en-GB" sz="1400">
                <a:latin typeface="+mn-lt"/>
              </a:rPr>
              <a:pPr algn="r">
                <a:defRPr/>
              </a:pPr>
              <a:t>3</a:t>
            </a:fld>
            <a:endParaRPr lang="en-GB" sz="1400">
              <a:latin typeface="+mn-lt"/>
            </a:endParaRPr>
          </a:p>
        </p:txBody>
      </p:sp>
      <p:sp>
        <p:nvSpPr>
          <p:cNvPr id="30723" name="Rectangle 2"/>
          <p:cNvSpPr>
            <a:spLocks noGrp="1" noChangeArrowheads="1"/>
          </p:cNvSpPr>
          <p:nvPr>
            <p:ph type="title"/>
          </p:nvPr>
        </p:nvSpPr>
        <p:spPr>
          <a:xfrm>
            <a:off x="1760538" y="481013"/>
            <a:ext cx="6764337" cy="1182687"/>
          </a:xfrm>
        </p:spPr>
        <p:txBody>
          <a:bodyPr/>
          <a:lstStyle/>
          <a:p>
            <a:pPr eaLnBrk="1" hangingPunct="1"/>
            <a:r>
              <a:rPr lang="el-GR" sz="3200" smtClean="0">
                <a:solidFill>
                  <a:schemeClr val="tx1"/>
                </a:solidFill>
              </a:rPr>
              <a:t>Αρχιτεκτονική</a:t>
            </a:r>
            <a:r>
              <a:rPr lang="el-GR" sz="3200" smtClean="0"/>
              <a:t> </a:t>
            </a:r>
            <a:r>
              <a:rPr lang="el-GR" sz="3200" smtClean="0">
                <a:solidFill>
                  <a:schemeClr val="tx1"/>
                </a:solidFill>
              </a:rPr>
              <a:t>Μικροεπεξεργαστή </a:t>
            </a:r>
            <a:r>
              <a:rPr lang="en-GB" sz="3200" smtClean="0">
                <a:solidFill>
                  <a:schemeClr val="tx1"/>
                </a:solidFill>
              </a:rPr>
              <a:t>(MIPS-32)</a:t>
            </a:r>
          </a:p>
        </p:txBody>
      </p:sp>
      <p:pic>
        <p:nvPicPr>
          <p:cNvPr id="30724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73575" y="1211263"/>
            <a:ext cx="4568825" cy="496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25" name="Text Box 6"/>
          <p:cNvSpPr txBox="1">
            <a:spLocks noChangeArrowheads="1"/>
          </p:cNvSpPr>
          <p:nvPr/>
        </p:nvSpPr>
        <p:spPr bwMode="auto">
          <a:xfrm>
            <a:off x="177800" y="2260600"/>
            <a:ext cx="4445000" cy="3597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533400">
              <a:spcBef>
                <a:spcPct val="50000"/>
              </a:spcBef>
            </a:pPr>
            <a:r>
              <a:rPr lang="el-GR" sz="2000" b="1"/>
              <a:t>Κεντρική Μονάδα Επεξεργασίας</a:t>
            </a:r>
          </a:p>
          <a:p>
            <a:pPr defTabSz="533400">
              <a:spcBef>
                <a:spcPct val="50000"/>
              </a:spcBef>
            </a:pPr>
            <a:r>
              <a:rPr lang="el-GR" sz="2000" b="1"/>
              <a:t>	</a:t>
            </a:r>
            <a:r>
              <a:rPr lang="el-GR" sz="2000"/>
              <a:t>Καταχωρητές</a:t>
            </a:r>
            <a:endParaRPr lang="en-GB" sz="2000"/>
          </a:p>
          <a:p>
            <a:pPr defTabSz="533400">
              <a:spcBef>
                <a:spcPct val="50000"/>
              </a:spcBef>
            </a:pPr>
            <a:r>
              <a:rPr lang="en-GB" sz="2000"/>
              <a:t>	</a:t>
            </a:r>
            <a:r>
              <a:rPr lang="el-GR" sz="2000"/>
              <a:t>Αριθμητική (Λογική) Μονάδα</a:t>
            </a:r>
          </a:p>
          <a:p>
            <a:pPr defTabSz="533400">
              <a:spcBef>
                <a:spcPct val="50000"/>
              </a:spcBef>
            </a:pPr>
            <a:r>
              <a:rPr lang="el-GR" sz="2000"/>
              <a:t>	Ειδικά Κυκλώματα</a:t>
            </a:r>
          </a:p>
          <a:p>
            <a:pPr defTabSz="533400">
              <a:spcBef>
                <a:spcPct val="50000"/>
              </a:spcBef>
            </a:pPr>
            <a:r>
              <a:rPr lang="el-GR" sz="2000" b="1"/>
              <a:t>Βοηθητική Μονάδα Επεξεργασίας</a:t>
            </a:r>
          </a:p>
          <a:p>
            <a:pPr defTabSz="533400">
              <a:spcBef>
                <a:spcPct val="50000"/>
              </a:spcBef>
            </a:pPr>
            <a:r>
              <a:rPr lang="el-GR" sz="2000" b="1"/>
              <a:t>Καταχωρητές ειδικής χρήσης</a:t>
            </a:r>
          </a:p>
          <a:p>
            <a:pPr defTabSz="533400">
              <a:spcBef>
                <a:spcPct val="50000"/>
              </a:spcBef>
            </a:pPr>
            <a:r>
              <a:rPr lang="el-GR" sz="2000" b="1"/>
              <a:t>Μνήμη</a:t>
            </a:r>
            <a:endParaRPr lang="en-GB" sz="2000" b="1"/>
          </a:p>
          <a:p>
            <a:pPr defTabSz="533400">
              <a:spcBef>
                <a:spcPct val="50000"/>
              </a:spcBef>
            </a:pPr>
            <a:r>
              <a:rPr lang="en-GB" sz="2000"/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B28A8C-0F1D-4E36-B9F0-B4AC353459CD}" type="slidenum">
              <a:rPr lang="en-GB"/>
              <a:pPr>
                <a:defRPr/>
              </a:pPr>
              <a:t>4</a:t>
            </a:fld>
            <a:endParaRPr lang="en-GB"/>
          </a:p>
        </p:txBody>
      </p:sp>
      <p:sp>
        <p:nvSpPr>
          <p:cNvPr id="5" name="Slide Number Placeholder 5"/>
          <p:cNvSpPr txBox="1">
            <a:spLocks noGrp="1"/>
          </p:cNvSpPr>
          <p:nvPr/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ACEB627B-BEAF-4244-BCCA-055FF27EA63B}" type="slidenum">
              <a:rPr lang="en-GB" sz="1400">
                <a:latin typeface="+mn-lt"/>
              </a:rPr>
              <a:pPr algn="r">
                <a:defRPr/>
              </a:pPr>
              <a:t>4</a:t>
            </a:fld>
            <a:endParaRPr lang="en-GB" sz="1400">
              <a:latin typeface="+mn-lt"/>
            </a:endParaRPr>
          </a:p>
        </p:txBody>
      </p:sp>
      <p:sp>
        <p:nvSpPr>
          <p:cNvPr id="32771" name="Rectangle 2"/>
          <p:cNvSpPr>
            <a:spLocks noGrp="1" noChangeArrowheads="1"/>
          </p:cNvSpPr>
          <p:nvPr>
            <p:ph type="title"/>
          </p:nvPr>
        </p:nvSpPr>
        <p:spPr>
          <a:xfrm>
            <a:off x="1341438" y="201613"/>
            <a:ext cx="7602537" cy="1157287"/>
          </a:xfrm>
        </p:spPr>
        <p:txBody>
          <a:bodyPr/>
          <a:lstStyle/>
          <a:p>
            <a:pPr algn="ctr" eaLnBrk="1" hangingPunct="1"/>
            <a:r>
              <a:rPr lang="el-GR" sz="3600" smtClean="0">
                <a:solidFill>
                  <a:schemeClr val="tx1"/>
                </a:solidFill>
              </a:rPr>
              <a:t>Χάρτης Μνήμης </a:t>
            </a:r>
            <a:r>
              <a:rPr lang="en-GB" sz="3600" smtClean="0">
                <a:solidFill>
                  <a:schemeClr val="tx1"/>
                </a:solidFill>
              </a:rPr>
              <a:t>(MIPS-32)</a:t>
            </a:r>
          </a:p>
        </p:txBody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60988" y="1954213"/>
            <a:ext cx="3581400" cy="4419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Ø"/>
            </a:pPr>
            <a:r>
              <a:rPr lang="el-GR" smtClean="0"/>
              <a:t>Στοίβα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Ø"/>
            </a:pPr>
            <a:r>
              <a:rPr lang="el-GR" smtClean="0"/>
              <a:t>Δηλώσεις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Ø"/>
            </a:pPr>
            <a:r>
              <a:rPr lang="el-GR" smtClean="0"/>
              <a:t>Εντολές προγράμματος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None/>
            </a:pPr>
            <a:r>
              <a:rPr lang="el-GR" smtClean="0">
                <a:solidFill>
                  <a:srgbClr val="FFCC00"/>
                </a:solidFill>
              </a:rPr>
              <a:t>* Κάθε θέση μνήμης κρατά 8 </a:t>
            </a:r>
            <a:r>
              <a:rPr lang="en-GB" smtClean="0">
                <a:solidFill>
                  <a:srgbClr val="FFCC00"/>
                </a:solidFill>
              </a:rPr>
              <a:t>bits, </a:t>
            </a:r>
            <a:r>
              <a:rPr lang="el-GR" smtClean="0">
                <a:solidFill>
                  <a:srgbClr val="FFCC00"/>
                </a:solidFill>
              </a:rPr>
              <a:t>ενώ κάθε καταχωρητής 32 </a:t>
            </a:r>
            <a:r>
              <a:rPr lang="en-GB" smtClean="0">
                <a:solidFill>
                  <a:srgbClr val="FFCC00"/>
                </a:solidFill>
              </a:rPr>
              <a:t>bits</a:t>
            </a:r>
            <a:r>
              <a:rPr lang="el-GR" smtClean="0">
                <a:solidFill>
                  <a:srgbClr val="FFCC00"/>
                </a:solidFill>
              </a:rPr>
              <a:t> (4 </a:t>
            </a:r>
            <a:r>
              <a:rPr lang="en-GB" smtClean="0">
                <a:solidFill>
                  <a:srgbClr val="FFCC00"/>
                </a:solidFill>
              </a:rPr>
              <a:t>Bytes)</a:t>
            </a:r>
          </a:p>
        </p:txBody>
      </p:sp>
      <p:pic>
        <p:nvPicPr>
          <p:cNvPr id="32773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800" y="2087563"/>
            <a:ext cx="4841875" cy="3768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38128E-4768-4D12-BC26-F7CB2A70B0FA}" type="slidenum">
              <a:rPr lang="en-GB"/>
              <a:pPr>
                <a:defRPr/>
              </a:pPr>
              <a:t>5</a:t>
            </a:fld>
            <a:endParaRPr lang="en-GB"/>
          </a:p>
        </p:txBody>
      </p:sp>
      <p:sp>
        <p:nvSpPr>
          <p:cNvPr id="4" name="Slide Number Placeholder 5"/>
          <p:cNvSpPr txBox="1">
            <a:spLocks noGrp="1"/>
          </p:cNvSpPr>
          <p:nvPr/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5F03D0E0-CC10-4ED8-BEC9-760E5363B2F5}" type="slidenum">
              <a:rPr lang="en-GB" sz="1400">
                <a:latin typeface="+mn-lt"/>
              </a:rPr>
              <a:pPr algn="r">
                <a:defRPr/>
              </a:pPr>
              <a:t>5</a:t>
            </a:fld>
            <a:endParaRPr lang="en-GB" sz="1400">
              <a:latin typeface="+mn-lt"/>
            </a:endParaRPr>
          </a:p>
        </p:txBody>
      </p:sp>
      <p:sp>
        <p:nvSpPr>
          <p:cNvPr id="34819" name="Rectangle 2"/>
          <p:cNvSpPr>
            <a:spLocks noGrp="1" noChangeArrowheads="1"/>
          </p:cNvSpPr>
          <p:nvPr>
            <p:ph type="title"/>
          </p:nvPr>
        </p:nvSpPr>
        <p:spPr>
          <a:xfrm>
            <a:off x="1265238" y="214313"/>
            <a:ext cx="7878762" cy="1258887"/>
          </a:xfrm>
        </p:spPr>
        <p:txBody>
          <a:bodyPr/>
          <a:lstStyle/>
          <a:p>
            <a:pPr eaLnBrk="1" hangingPunct="1"/>
            <a:r>
              <a:rPr lang="el-GR" sz="3600" smtClean="0">
                <a:solidFill>
                  <a:schemeClr val="tx1"/>
                </a:solidFill>
              </a:rPr>
              <a:t>Προγραμματισμός Μικροεπεξεργαστή</a:t>
            </a:r>
            <a:endParaRPr lang="en-GB" sz="3600" smtClean="0">
              <a:solidFill>
                <a:schemeClr val="tx1"/>
              </a:solidFill>
            </a:endParaRPr>
          </a:p>
        </p:txBody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19088" y="2017713"/>
            <a:ext cx="8648700" cy="4114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Ø"/>
            </a:pPr>
            <a:r>
              <a:rPr lang="el-GR" sz="2400" smtClean="0"/>
              <a:t>Οι μικροεπεξεργαστές συνοδεύονται από ένα σύνολο εντολών το οποίο υποστηρίζουν.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Ø"/>
            </a:pPr>
            <a:r>
              <a:rPr lang="el-GR" sz="2400" smtClean="0"/>
              <a:t>Συνήθως υπάρχουν μικροδιαφορές στην σύνταξή μιας εντολής μεταξύ κατασκευαστών αλλά και οικογενειών μικροεπεξεργαστών.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Ø"/>
            </a:pPr>
            <a:r>
              <a:rPr lang="el-GR" sz="2400" smtClean="0"/>
              <a:t>Η</a:t>
            </a:r>
            <a:r>
              <a:rPr lang="en-GB" sz="2400" smtClean="0"/>
              <a:t> </a:t>
            </a:r>
            <a:r>
              <a:rPr lang="el-GR" sz="2400" smtClean="0"/>
              <a:t>πιο πάνω γλώσσα είναι γνωστή ως </a:t>
            </a:r>
            <a:r>
              <a:rPr lang="en-GB" sz="2400" smtClean="0"/>
              <a:t>“Assembly”</a:t>
            </a:r>
            <a:r>
              <a:rPr lang="el-GR" sz="2400" smtClean="0"/>
              <a:t> και στόχο έχει να διευκολύνει τον προγραμματιστή </a:t>
            </a:r>
            <a:r>
              <a:rPr lang="en-GB" sz="2400" smtClean="0"/>
              <a:t>o</a:t>
            </a:r>
            <a:r>
              <a:rPr lang="el-GR" sz="2400" smtClean="0"/>
              <a:t> οποίος δεν χρειάζεται να προγραμματίζει σε γλώσσα μηχανής (</a:t>
            </a:r>
            <a:r>
              <a:rPr lang="en-GB" sz="2400" smtClean="0"/>
              <a:t>machine code)</a:t>
            </a:r>
            <a:r>
              <a:rPr lang="el-GR" sz="2400" smtClean="0"/>
              <a:t> η οποία είναι δυσνόητη.</a:t>
            </a:r>
            <a:r>
              <a:rPr lang="en-GB" sz="2400" smtClean="0"/>
              <a:t> </a:t>
            </a:r>
            <a:r>
              <a:rPr lang="el-GR" sz="2400" smtClean="0"/>
              <a:t>Αυτό επιτυγχάνεται με τη χρήση ενός εργαλείου «</a:t>
            </a:r>
            <a:r>
              <a:rPr lang="en-GB" sz="2400" smtClean="0"/>
              <a:t>assembler</a:t>
            </a:r>
            <a:r>
              <a:rPr lang="el-GR" sz="2400" smtClean="0"/>
              <a:t>»</a:t>
            </a:r>
            <a:r>
              <a:rPr lang="el-GR" sz="2400" b="1" smtClean="0"/>
              <a:t> </a:t>
            </a:r>
            <a:r>
              <a:rPr lang="el-GR" sz="2400" smtClean="0"/>
              <a:t>το οποίο μεταφράζει στην ουσία τις εντολές μας σε κώδικα μηχανής (αποτελούμενο από 0 και 1).</a:t>
            </a:r>
            <a:endParaRPr lang="en-GB" sz="12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490EA6-9703-4E1C-8AAB-B073E855D6B9}" type="slidenum">
              <a:rPr lang="en-GB"/>
              <a:pPr>
                <a:defRPr/>
              </a:pPr>
              <a:t>6</a:t>
            </a:fld>
            <a:endParaRPr lang="en-GB"/>
          </a:p>
        </p:txBody>
      </p:sp>
      <p:sp>
        <p:nvSpPr>
          <p:cNvPr id="4" name="Slide Number Placeholder 5"/>
          <p:cNvSpPr txBox="1">
            <a:spLocks noGrp="1"/>
          </p:cNvSpPr>
          <p:nvPr/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CEBE63DB-6CAF-4AEB-A122-0CF3BA7955F7}" type="slidenum">
              <a:rPr lang="en-GB" sz="1400">
                <a:latin typeface="+mn-lt"/>
              </a:rPr>
              <a:pPr algn="r">
                <a:defRPr/>
              </a:pPr>
              <a:t>6</a:t>
            </a:fld>
            <a:endParaRPr lang="en-GB" sz="1400">
              <a:latin typeface="+mn-lt"/>
            </a:endParaRPr>
          </a:p>
        </p:txBody>
      </p:sp>
      <p:sp>
        <p:nvSpPr>
          <p:cNvPr id="36867" name="Rectangle 2"/>
          <p:cNvSpPr>
            <a:spLocks noGrp="1" noChangeArrowheads="1"/>
          </p:cNvSpPr>
          <p:nvPr>
            <p:ph type="title"/>
          </p:nvPr>
        </p:nvSpPr>
        <p:spPr>
          <a:xfrm>
            <a:off x="1350963" y="0"/>
            <a:ext cx="7793037" cy="1462088"/>
          </a:xfrm>
        </p:spPr>
        <p:txBody>
          <a:bodyPr/>
          <a:lstStyle/>
          <a:p>
            <a:pPr eaLnBrk="1" hangingPunct="1"/>
            <a:r>
              <a:rPr lang="el-GR" sz="3600" smtClean="0">
                <a:solidFill>
                  <a:schemeClr val="tx1"/>
                </a:solidFill>
                <a:latin typeface="Arial" charset="0"/>
              </a:rPr>
              <a:t>Δομή</a:t>
            </a:r>
            <a:r>
              <a:rPr lang="el-GR" sz="3600" smtClean="0">
                <a:solidFill>
                  <a:schemeClr val="tx1"/>
                </a:solidFill>
              </a:rPr>
              <a:t> Αρχείου προσομοίωσης</a:t>
            </a:r>
            <a:endParaRPr lang="en-GB" sz="3600" smtClean="0">
              <a:solidFill>
                <a:schemeClr val="tx1"/>
              </a:solidFill>
            </a:endParaRPr>
          </a:p>
        </p:txBody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GB" sz="2800" smtClean="0"/>
              <a:t># </a:t>
            </a:r>
            <a:r>
              <a:rPr lang="el-GR" sz="2800" smtClean="0"/>
              <a:t>Στοιχεία προγραμματιστή/κώδικα</a:t>
            </a:r>
            <a:endParaRPr lang="en-GB" sz="2800" smtClean="0"/>
          </a:p>
          <a:p>
            <a:pPr eaLnBrk="1" hangingPunct="1">
              <a:buFont typeface="Wingdings" pitchFamily="2" charset="2"/>
              <a:buNone/>
            </a:pPr>
            <a:r>
              <a:rPr lang="el-GR" sz="2800" b="1" smtClean="0"/>
              <a:t>.</a:t>
            </a:r>
            <a:r>
              <a:rPr lang="en-GB" sz="2800" b="1" smtClean="0"/>
              <a:t>data</a:t>
            </a:r>
          </a:p>
          <a:p>
            <a:pPr eaLnBrk="1" hangingPunct="1">
              <a:buFont typeface="Wingdings" pitchFamily="2" charset="2"/>
              <a:buNone/>
            </a:pPr>
            <a:r>
              <a:rPr lang="en-GB" sz="2800" smtClean="0"/>
              <a:t>			</a:t>
            </a:r>
            <a:r>
              <a:rPr lang="el-GR" sz="2800" smtClean="0"/>
              <a:t>Δηλώσεις (.</a:t>
            </a:r>
            <a:r>
              <a:rPr lang="en-GB" sz="2800" smtClean="0"/>
              <a:t>asciiz, .byte, .word)</a:t>
            </a:r>
          </a:p>
          <a:p>
            <a:pPr eaLnBrk="1" hangingPunct="1">
              <a:buFont typeface="Wingdings" pitchFamily="2" charset="2"/>
              <a:buNone/>
            </a:pPr>
            <a:r>
              <a:rPr lang="en-GB" sz="2800" b="1" smtClean="0"/>
              <a:t>.text</a:t>
            </a:r>
          </a:p>
          <a:p>
            <a:pPr eaLnBrk="1" hangingPunct="1">
              <a:buFont typeface="Wingdings" pitchFamily="2" charset="2"/>
              <a:buNone/>
            </a:pPr>
            <a:r>
              <a:rPr lang="en-GB" sz="2800" b="1" smtClean="0"/>
              <a:t>main:</a:t>
            </a:r>
            <a:r>
              <a:rPr lang="el-GR" sz="2800" b="1" smtClean="0"/>
              <a:t>	</a:t>
            </a:r>
            <a:r>
              <a:rPr lang="el-GR" sz="2800" smtClean="0"/>
              <a:t>Αρχικοποιήσεις</a:t>
            </a:r>
          </a:p>
          <a:p>
            <a:pPr eaLnBrk="1" hangingPunct="1">
              <a:buFont typeface="Wingdings" pitchFamily="2" charset="2"/>
              <a:buNone/>
            </a:pPr>
            <a:r>
              <a:rPr lang="el-GR" sz="2800" smtClean="0"/>
              <a:t>		</a:t>
            </a:r>
            <a:r>
              <a:rPr lang="en-GB" sz="2800" smtClean="0"/>
              <a:t>	</a:t>
            </a:r>
            <a:r>
              <a:rPr lang="el-GR" sz="2800" smtClean="0"/>
              <a:t>Εντολές Προγράμματος </a:t>
            </a:r>
          </a:p>
          <a:p>
            <a:pPr eaLnBrk="1" hangingPunct="1">
              <a:buFont typeface="Wingdings" pitchFamily="2" charset="2"/>
              <a:buNone/>
            </a:pPr>
            <a:endParaRPr lang="el-GR" sz="2800" smtClean="0"/>
          </a:p>
          <a:p>
            <a:pPr eaLnBrk="1" hangingPunct="1">
              <a:buFont typeface="Wingdings" pitchFamily="2" charset="2"/>
              <a:buNone/>
            </a:pPr>
            <a:r>
              <a:rPr lang="en-GB" sz="2800" smtClean="0"/>
              <a:t># </a:t>
            </a:r>
            <a:r>
              <a:rPr lang="el-GR" sz="2800" smtClean="0"/>
              <a:t>Καινή γραμμή για να τρέξει ο κώδικας</a:t>
            </a:r>
            <a:endParaRPr lang="en-GB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583D7E-B68E-4BDD-BED3-6D1675407B20}" type="slidenum">
              <a:rPr lang="en-GB"/>
              <a:pPr>
                <a:defRPr/>
              </a:pPr>
              <a:t>7</a:t>
            </a:fld>
            <a:endParaRPr lang="en-GB"/>
          </a:p>
        </p:txBody>
      </p:sp>
      <p:sp>
        <p:nvSpPr>
          <p:cNvPr id="4" name="Slide Number Placeholder 5"/>
          <p:cNvSpPr txBox="1">
            <a:spLocks noGrp="1"/>
          </p:cNvSpPr>
          <p:nvPr/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BC49DFA9-3516-4778-8442-A8B8CF734272}" type="slidenum">
              <a:rPr lang="en-GB" sz="1400">
                <a:latin typeface="+mn-lt"/>
              </a:rPr>
              <a:pPr algn="r">
                <a:defRPr/>
              </a:pPr>
              <a:t>7</a:t>
            </a:fld>
            <a:endParaRPr lang="en-GB" sz="1400">
              <a:latin typeface="+mn-lt"/>
            </a:endParaRPr>
          </a:p>
        </p:txBody>
      </p:sp>
      <p:sp>
        <p:nvSpPr>
          <p:cNvPr id="38915" name="Rectangle 2"/>
          <p:cNvSpPr>
            <a:spLocks noGrp="1" noChangeArrowheads="1"/>
          </p:cNvSpPr>
          <p:nvPr>
            <p:ph type="title"/>
          </p:nvPr>
        </p:nvSpPr>
        <p:spPr>
          <a:xfrm>
            <a:off x="1350963" y="0"/>
            <a:ext cx="7793037" cy="1462088"/>
          </a:xfrm>
        </p:spPr>
        <p:txBody>
          <a:bodyPr/>
          <a:lstStyle/>
          <a:p>
            <a:pPr eaLnBrk="1" hangingPunct="1"/>
            <a:r>
              <a:rPr lang="el-GR" sz="3600" smtClean="0">
                <a:solidFill>
                  <a:schemeClr val="tx1"/>
                </a:solidFill>
              </a:rPr>
              <a:t>Κλήσεις Συστήματος (</a:t>
            </a:r>
            <a:r>
              <a:rPr lang="en-GB" sz="3600" smtClean="0">
                <a:solidFill>
                  <a:schemeClr val="tx1"/>
                </a:solidFill>
              </a:rPr>
              <a:t>System Calls)</a:t>
            </a:r>
          </a:p>
        </p:txBody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017713"/>
            <a:ext cx="9144000" cy="4114800"/>
          </a:xfrm>
        </p:spPr>
        <p:txBody>
          <a:bodyPr/>
          <a:lstStyle/>
          <a:p>
            <a:pPr defTabSz="444500" eaLnBrk="1" hangingPunct="1">
              <a:buFont typeface="Wingdings" pitchFamily="2" charset="2"/>
              <a:buNone/>
            </a:pPr>
            <a:r>
              <a:rPr lang="en-GB" smtClean="0"/>
              <a:t>li		$v0, 4		# syscall code for printing a string </a:t>
            </a:r>
          </a:p>
          <a:p>
            <a:pPr defTabSz="444500" eaLnBrk="1" hangingPunct="1">
              <a:buFont typeface="Wingdings" pitchFamily="2" charset="2"/>
              <a:buNone/>
            </a:pPr>
            <a:r>
              <a:rPr lang="en-GB" smtClean="0"/>
              <a:t>la $a0, str 	# address of string to print</a:t>
            </a:r>
          </a:p>
          <a:p>
            <a:pPr defTabSz="444500" eaLnBrk="1" hangingPunct="1">
              <a:buFont typeface="Wingdings" pitchFamily="2" charset="2"/>
              <a:buNone/>
            </a:pPr>
            <a:endParaRPr lang="en-GB" sz="1000" smtClean="0"/>
          </a:p>
          <a:p>
            <a:pPr defTabSz="444500" eaLnBrk="1" hangingPunct="1">
              <a:buFont typeface="Wingdings" pitchFamily="2" charset="2"/>
              <a:buNone/>
            </a:pPr>
            <a:r>
              <a:rPr lang="en-GB" smtClean="0"/>
              <a:t>li		$v0, 1		# syscall code for printing an integer </a:t>
            </a:r>
          </a:p>
          <a:p>
            <a:pPr defTabSz="444500" eaLnBrk="1" hangingPunct="1">
              <a:buFont typeface="Wingdings" pitchFamily="2" charset="2"/>
              <a:buNone/>
            </a:pPr>
            <a:r>
              <a:rPr lang="en-GB" smtClean="0"/>
              <a:t>la $a0, 5	 	# integer (5) to print</a:t>
            </a:r>
          </a:p>
          <a:p>
            <a:pPr defTabSz="444500" eaLnBrk="1" hangingPunct="1">
              <a:buFont typeface="Wingdings" pitchFamily="2" charset="2"/>
              <a:buNone/>
            </a:pPr>
            <a:endParaRPr lang="en-GB" sz="1000" smtClean="0"/>
          </a:p>
          <a:p>
            <a:pPr defTabSz="444500" eaLnBrk="1" hangingPunct="1">
              <a:buFont typeface="Wingdings" pitchFamily="2" charset="2"/>
              <a:buNone/>
            </a:pPr>
            <a:r>
              <a:rPr lang="en-GB" smtClean="0"/>
              <a:t>li		$v0, 10	# syscall code to exit programme</a:t>
            </a:r>
          </a:p>
          <a:p>
            <a:pPr defTabSz="444500" eaLnBrk="1" hangingPunct="1">
              <a:buFont typeface="Wingdings" pitchFamily="2" charset="2"/>
              <a:buNone/>
            </a:pPr>
            <a:r>
              <a:rPr lang="en-GB" smtClean="0"/>
              <a:t>syscall			# completes system call	</a:t>
            </a:r>
          </a:p>
          <a:p>
            <a:pPr defTabSz="444500" eaLnBrk="1" hangingPunct="1">
              <a:buFont typeface="Wingdings" pitchFamily="2" charset="2"/>
              <a:buNone/>
            </a:pPr>
            <a:endParaRPr lang="en-GB" smtClean="0"/>
          </a:p>
          <a:p>
            <a:pPr defTabSz="444500" eaLnBrk="1" hangingPunct="1">
              <a:buFont typeface="Wingdings" pitchFamily="2" charset="2"/>
              <a:buNone/>
            </a:pPr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1BA1C7-B1C8-4DBE-B7AB-7B3CE3453A75}" type="slidenum">
              <a:rPr lang="en-GB"/>
              <a:pPr>
                <a:defRPr/>
              </a:pPr>
              <a:t>8</a:t>
            </a:fld>
            <a:endParaRPr lang="en-GB"/>
          </a:p>
        </p:txBody>
      </p:sp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1951038" y="214313"/>
            <a:ext cx="6992937" cy="1462087"/>
          </a:xfrm>
        </p:spPr>
        <p:txBody>
          <a:bodyPr/>
          <a:lstStyle/>
          <a:p>
            <a:r>
              <a:rPr lang="el-GR" sz="3600" smtClean="0">
                <a:solidFill>
                  <a:schemeClr val="tx1"/>
                </a:solidFill>
              </a:rPr>
              <a:t>Δημιουργία νέων φακέλων και αρχείων στο </a:t>
            </a:r>
            <a:r>
              <a:rPr lang="en-GB" sz="3600" smtClean="0">
                <a:solidFill>
                  <a:schemeClr val="tx1"/>
                </a:solidFill>
              </a:rPr>
              <a:t>Linux</a:t>
            </a:r>
            <a:endParaRPr lang="en-US" sz="3600" smtClean="0">
              <a:solidFill>
                <a:schemeClr val="tx1"/>
              </a:solidFill>
            </a:endParaRP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84188" y="2017713"/>
            <a:ext cx="8483600" cy="4114800"/>
          </a:xfrm>
        </p:spPr>
        <p:txBody>
          <a:bodyPr/>
          <a:lstStyle/>
          <a:p>
            <a:pPr marL="609600" indent="-609600">
              <a:buClr>
                <a:schemeClr val="tx1"/>
              </a:buClr>
              <a:buSzTx/>
              <a:buFont typeface="Wingdings" pitchFamily="2" charset="2"/>
              <a:buAutoNum type="arabicPeriod"/>
            </a:pPr>
            <a:r>
              <a:rPr lang="el-GR" sz="2800" smtClean="0"/>
              <a:t>Ανοίξτε ένα παράθυρο </a:t>
            </a:r>
            <a:r>
              <a:rPr lang="en-GB" sz="2800" smtClean="0"/>
              <a:t>Terminal </a:t>
            </a:r>
            <a:r>
              <a:rPr lang="el-GR" sz="2800" smtClean="0"/>
              <a:t>και μπείτε στον επιθυμητό φάκελο εργασίας</a:t>
            </a:r>
          </a:p>
          <a:p>
            <a:pPr marL="609600" indent="-609600">
              <a:buClr>
                <a:schemeClr val="tx1"/>
              </a:buClr>
              <a:buSzTx/>
              <a:buFont typeface="Wingdings" pitchFamily="2" charset="2"/>
              <a:buAutoNum type="arabicPeriod"/>
            </a:pPr>
            <a:r>
              <a:rPr lang="el-GR" sz="2800" smtClean="0"/>
              <a:t>Πληκτρολογήστε </a:t>
            </a:r>
            <a:r>
              <a:rPr lang="en-GB" sz="2800" b="1" smtClean="0"/>
              <a:t>mkdir</a:t>
            </a:r>
            <a:r>
              <a:rPr lang="en-GB" sz="2800" smtClean="0"/>
              <a:t> </a:t>
            </a:r>
            <a:r>
              <a:rPr lang="en-GB" sz="2800" b="1" smtClean="0"/>
              <a:t>foldername</a:t>
            </a:r>
            <a:r>
              <a:rPr lang="en-GB" sz="2800" smtClean="0"/>
              <a:t> </a:t>
            </a:r>
            <a:r>
              <a:rPr lang="el-GR" sz="2800" smtClean="0"/>
              <a:t>για δημιουργία νέου φακέλου, </a:t>
            </a:r>
            <a:r>
              <a:rPr lang="en-GB" sz="2800" b="1" smtClean="0"/>
              <a:t>cd foldername</a:t>
            </a:r>
            <a:r>
              <a:rPr lang="en-GB" sz="2800" smtClean="0"/>
              <a:t> </a:t>
            </a:r>
            <a:r>
              <a:rPr lang="el-GR" sz="2800" smtClean="0"/>
              <a:t>για αλλαγή του φακέλου εργασίας και</a:t>
            </a:r>
            <a:r>
              <a:rPr lang="en-GB" sz="2800" smtClean="0"/>
              <a:t> </a:t>
            </a:r>
            <a:r>
              <a:rPr lang="el-GR" sz="2800" smtClean="0"/>
              <a:t>στην συνέχεια </a:t>
            </a:r>
            <a:r>
              <a:rPr lang="en-GB" sz="2800" b="1" smtClean="0"/>
              <a:t>cat &gt; filename.s</a:t>
            </a:r>
            <a:r>
              <a:rPr lang="el-GR" sz="2800" smtClean="0"/>
              <a:t> για να δημιουργήσετε το αρχείο σας.</a:t>
            </a:r>
            <a:endParaRPr lang="en-GB" sz="2800" smtClean="0"/>
          </a:p>
          <a:p>
            <a:pPr marL="609600" indent="-609600">
              <a:buClr>
                <a:schemeClr val="tx1"/>
              </a:buClr>
              <a:buSzTx/>
              <a:buFont typeface="Wingdings" pitchFamily="2" charset="2"/>
              <a:buAutoNum type="arabicPeriod"/>
            </a:pPr>
            <a:r>
              <a:rPr lang="el-GR" sz="2800" smtClean="0"/>
              <a:t>Ανοίξτε τώρα το νέο σας αρχείο με </a:t>
            </a:r>
            <a:r>
              <a:rPr lang="en-GB" sz="2800" smtClean="0"/>
              <a:t>emacs text editor </a:t>
            </a:r>
            <a:r>
              <a:rPr lang="el-GR" sz="2800" smtClean="0"/>
              <a:t>και</a:t>
            </a:r>
            <a:r>
              <a:rPr lang="en-GB" sz="2800" smtClean="0"/>
              <a:t> </a:t>
            </a:r>
            <a:r>
              <a:rPr lang="el-GR" sz="2800" smtClean="0"/>
              <a:t>γράψτε το πρόγραμμα σας!</a:t>
            </a:r>
            <a:endParaRPr lang="en-US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2D4583-C3AE-49E0-B1F3-501699A9CA45}" type="slidenum">
              <a:rPr lang="en-GB"/>
              <a:pPr>
                <a:defRPr/>
              </a:pPr>
              <a:t>9</a:t>
            </a:fld>
            <a:endParaRPr lang="en-GB"/>
          </a:p>
        </p:txBody>
      </p:sp>
      <p:sp>
        <p:nvSpPr>
          <p:cNvPr id="4" name="Slide Number Placeholder 5"/>
          <p:cNvSpPr txBox="1">
            <a:spLocks noGrp="1"/>
          </p:cNvSpPr>
          <p:nvPr/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31671953-3906-4EF7-A589-600667750BD1}" type="slidenum">
              <a:rPr lang="en-GB" sz="1400">
                <a:latin typeface="+mn-lt"/>
              </a:rPr>
              <a:pPr algn="r">
                <a:defRPr/>
              </a:pPr>
              <a:t>9</a:t>
            </a:fld>
            <a:endParaRPr lang="en-GB" sz="1400">
              <a:latin typeface="+mn-lt"/>
            </a:endParaRPr>
          </a:p>
        </p:txBody>
      </p:sp>
      <p:sp>
        <p:nvSpPr>
          <p:cNvPr id="43011" name="Rectangle 2"/>
          <p:cNvSpPr>
            <a:spLocks noGrp="1" noChangeArrowheads="1"/>
          </p:cNvSpPr>
          <p:nvPr>
            <p:ph type="title"/>
          </p:nvPr>
        </p:nvSpPr>
        <p:spPr>
          <a:xfrm>
            <a:off x="1020763" y="277813"/>
            <a:ext cx="8123237" cy="1195387"/>
          </a:xfrm>
        </p:spPr>
        <p:txBody>
          <a:bodyPr/>
          <a:lstStyle/>
          <a:p>
            <a:pPr algn="ctr" eaLnBrk="1" hangingPunct="1"/>
            <a:r>
              <a:rPr lang="el-GR" sz="3600" smtClean="0">
                <a:solidFill>
                  <a:schemeClr val="tx1"/>
                </a:solidFill>
              </a:rPr>
              <a:t>Δημιουργία αρχείου </a:t>
            </a:r>
            <a:r>
              <a:rPr lang="en-GB" sz="3600" smtClean="0">
                <a:solidFill>
                  <a:schemeClr val="tx1"/>
                </a:solidFill>
              </a:rPr>
              <a:t>“prosthesi.s”</a:t>
            </a:r>
            <a:r>
              <a:rPr lang="en-GB" sz="3200" smtClean="0">
                <a:solidFill>
                  <a:schemeClr val="tx1"/>
                </a:solidFill>
              </a:rPr>
              <a:t>        </a:t>
            </a:r>
            <a:r>
              <a:rPr lang="en-GB" sz="2600" smtClean="0">
                <a:solidFill>
                  <a:schemeClr val="tx1"/>
                </a:solidFill>
              </a:rPr>
              <a:t>(</a:t>
            </a:r>
            <a:r>
              <a:rPr lang="el-GR" sz="2600" smtClean="0">
                <a:solidFill>
                  <a:schemeClr val="tx1"/>
                </a:solidFill>
              </a:rPr>
              <a:t>Πρόσθεση 2 αριθμών και εκτύπωση αποτελέσματος</a:t>
            </a:r>
            <a:r>
              <a:rPr lang="en-GB" sz="2600" smtClean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941513"/>
            <a:ext cx="8991600" cy="4114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GB" sz="2800" b="1" smtClean="0"/>
              <a:t># your name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GB" sz="1600" b="1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l-GR" sz="2800" b="1" smtClean="0"/>
              <a:t>.</a:t>
            </a:r>
            <a:r>
              <a:rPr lang="en-GB" sz="2800" b="1" smtClean="0"/>
              <a:t>data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GB" sz="2800" b="1" smtClean="0"/>
              <a:t>	out_string: </a:t>
            </a:r>
            <a:r>
              <a:rPr lang="el-GR" sz="2800" b="1" smtClean="0"/>
              <a:t>.</a:t>
            </a:r>
            <a:r>
              <a:rPr lang="en-GB" sz="2800" b="1" smtClean="0"/>
              <a:t>asciiz “The result is:\n”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GB" sz="1400" b="1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GB" sz="2800" b="1" smtClean="0"/>
              <a:t>.text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GB" sz="2800" b="1" smtClean="0"/>
              <a:t>main: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GB" sz="2800" b="1" smtClean="0"/>
              <a:t>		li $t1, 10			# load t1 with 10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GB" sz="2800" b="1" smtClean="0"/>
              <a:t>		li $t2, 5			# load t2 with 5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GB" sz="2800" b="1" smtClean="0"/>
              <a:t>		add $t3, $t1, $t2	# add t1 and t2 -&gt;t3</a:t>
            </a:r>
            <a:endParaRPr lang="en-GB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UOBtemplate 13 Feb">
  <a:themeElements>
    <a:clrScheme name="UOBtemplate 13 Feb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UOBtemplate 13 Feb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UOBtemplate 13 Feb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OBtemplate 13 Feb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OBtemplate 13 Feb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OBtemplate 13 Feb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OBtemplate 13 Feb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OBtemplate 13 Feb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OBtemplate 13 Feb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OBtemplate 13 Feb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OBtemplate 13 Feb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OBtemplate 13 Feb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OBtemplate 13 Feb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OBtemplate 13 Feb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Arial"/>
      </a:majorFont>
      <a:minorFont>
        <a:latin typeface="Tahom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UOB template subtitle in white bar 01 May</Template>
  <TotalTime>5178</TotalTime>
  <Words>581</Words>
  <Application>Microsoft Office PowerPoint</Application>
  <PresentationFormat>On-screen Show (4:3)</PresentationFormat>
  <Paragraphs>117</Paragraphs>
  <Slides>14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Design Template</vt:lpstr>
      </vt:variant>
      <vt:variant>
        <vt:i4>13</vt:i4>
      </vt:variant>
      <vt:variant>
        <vt:lpstr>Slide Titles</vt:lpstr>
      </vt:variant>
      <vt:variant>
        <vt:i4>14</vt:i4>
      </vt:variant>
    </vt:vector>
  </HeadingPairs>
  <TitlesOfParts>
    <vt:vector size="32" baseType="lpstr">
      <vt:lpstr>Arial</vt:lpstr>
      <vt:lpstr>Tahoma</vt:lpstr>
      <vt:lpstr>Wingdings</vt:lpstr>
      <vt:lpstr>Batang</vt:lpstr>
      <vt:lpstr>Times New Roman</vt:lpstr>
      <vt:lpstr>UOBtemplate 13 Feb</vt:lpstr>
      <vt:lpstr>Blends</vt:lpstr>
      <vt:lpstr>UOBtemplate 13 Feb</vt:lpstr>
      <vt:lpstr>UOBtemplate 13 Feb</vt:lpstr>
      <vt:lpstr>UOBtemplate 13 Feb</vt:lpstr>
      <vt:lpstr>UOBtemplate 13 Feb</vt:lpstr>
      <vt:lpstr>UOBtemplate 13 Feb</vt:lpstr>
      <vt:lpstr>UOBtemplate 13 Feb</vt:lpstr>
      <vt:lpstr>UOBtemplate 13 Feb</vt:lpstr>
      <vt:lpstr>UOBtemplate 13 Feb</vt:lpstr>
      <vt:lpstr>UOBtemplate 13 Feb</vt:lpstr>
      <vt:lpstr>UOBtemplate 13 Feb</vt:lpstr>
      <vt:lpstr>Blends</vt:lpstr>
      <vt:lpstr>Μικροεπεξεργαστές MIPS-32 και Προσομοιωτές SPIM και XSPIM (σε περιβάλλον Linux)  (Εργαστήριο 1) </vt:lpstr>
      <vt:lpstr>   Περίληψη</vt:lpstr>
      <vt:lpstr>Αρχιτεκτονική Μικροεπεξεργαστή (MIPS-32)</vt:lpstr>
      <vt:lpstr>Χάρτης Μνήμης (MIPS-32)</vt:lpstr>
      <vt:lpstr>Προγραμματισμός Μικροεπεξεργαστή</vt:lpstr>
      <vt:lpstr>Δομή Αρχείου προσομοίωσης</vt:lpstr>
      <vt:lpstr>Κλήσεις Συστήματος (System Calls)</vt:lpstr>
      <vt:lpstr>Δημιουργία νέων φακέλων και αρχείων στο Linux</vt:lpstr>
      <vt:lpstr>Δημιουργία αρχείου “prosthesi.s”        (Πρόσθεση 2 αριθμών και εκτύπωση αποτελέσματος)</vt:lpstr>
      <vt:lpstr>Δημιουργία αρχείου “prosthesi.s”        (Πρόσθεση 2 αριθμών και εκτύπωση αποτελέσματος)</vt:lpstr>
      <vt:lpstr>Εξοικείωση με το SPIM (for Linux)</vt:lpstr>
      <vt:lpstr>Εξοικείωση με το GUI του ΧSPIM (for Linux) </vt:lpstr>
      <vt:lpstr>Μερικές Εντολές Linux</vt:lpstr>
      <vt:lpstr>Μαθησιακοί στόχοι - Εργαστήριο 1</vt:lpstr>
    </vt:vector>
  </TitlesOfParts>
  <Company>University of Bristol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Type title here</dc:title>
  <dc:creator>isses</dc:creator>
  <cp:lastModifiedBy>george</cp:lastModifiedBy>
  <cp:revision>462</cp:revision>
  <dcterms:created xsi:type="dcterms:W3CDTF">2007-05-01T15:00:58Z</dcterms:created>
  <dcterms:modified xsi:type="dcterms:W3CDTF">2011-01-17T10:42:33Z</dcterms:modified>
</cp:coreProperties>
</file>